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8" r:id="rId5"/>
    <p:sldId id="291" r:id="rId6"/>
    <p:sldId id="318" r:id="rId7"/>
    <p:sldId id="296" r:id="rId8"/>
    <p:sldId id="298" r:id="rId9"/>
    <p:sldId id="297" r:id="rId10"/>
    <p:sldId id="299" r:id="rId11"/>
    <p:sldId id="300" r:id="rId12"/>
    <p:sldId id="301" r:id="rId13"/>
    <p:sldId id="302" r:id="rId14"/>
    <p:sldId id="303" r:id="rId15"/>
    <p:sldId id="304" r:id="rId16"/>
    <p:sldId id="307" r:id="rId17"/>
    <p:sldId id="305" r:id="rId18"/>
    <p:sldId id="319" r:id="rId19"/>
    <p:sldId id="309" r:id="rId20"/>
    <p:sldId id="310" r:id="rId21"/>
    <p:sldId id="311" r:id="rId22"/>
    <p:sldId id="312" r:id="rId23"/>
    <p:sldId id="313" r:id="rId24"/>
    <p:sldId id="306" r:id="rId25"/>
    <p:sldId id="314" r:id="rId26"/>
    <p:sldId id="315" r:id="rId27"/>
    <p:sldId id="316" r:id="rId28"/>
    <p:sldId id="317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C88A"/>
    <a:srgbClr val="E74A3B"/>
    <a:srgbClr val="FFFFFF"/>
    <a:srgbClr val="EEEADE"/>
    <a:srgbClr val="FAFAFA"/>
    <a:srgbClr val="F68624"/>
    <a:srgbClr val="E3E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FF0E3F9-7688-7D13-3626-68336C39F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E55F6E6-CC1A-7A6C-EE6A-4CD4733E0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574"/>
          <a:stretch/>
        </p:blipFill>
        <p:spPr>
          <a:xfrm>
            <a:off x="4786803" y="2114031"/>
            <a:ext cx="2618393" cy="19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0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1E1FC-E153-AAC0-199A-A8BB36EB4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023BB9C-D535-5EC9-D018-3D0376232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73A1-3EAE-45E9-89F6-D84C4051970E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0DBC1B-E911-8903-D0F8-D4C71C81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E66C551-1223-9995-3488-3FDA89D7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DA2F-4B09-4ABE-817D-9D29BEFA39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3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D393A5-6383-67B2-929A-8002D70E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73A1-3EAE-45E9-89F6-D84C4051970E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B01159A-566B-DF79-EC31-30ABDE69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EC4097-57FF-A8AD-4551-E01D65B6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DA2F-4B09-4ABE-817D-9D29BEFA39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356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40EE6-D97B-74F2-F549-E6FEDBF4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28BD1C-4ACC-EFDA-0CD3-13A78B8A5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010180-EEB7-FC28-080E-45D636B53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F7E05F-1978-15BB-2353-66DA1C32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73A1-3EAE-45E9-89F6-D84C4051970E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949F9D-2BDF-3D1D-C9AC-6D06ECB9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A52A9A-8B59-BDDD-DA27-05DC64A86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DA2F-4B09-4ABE-817D-9D29BEFA39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541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96FCB-A17F-D643-7A68-D9027A198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B11A464-C4CD-2759-D10B-CAA626303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207EDA0-E57A-234B-F78C-87B09D2D1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643F5F-44F3-1D38-51D6-B6CDC9D4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73A1-3EAE-45E9-89F6-D84C4051970E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9F65E9-98DB-B3E2-1F9C-2C6B010D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EBA2F3-D85F-0CB7-AF3D-4EFBD8007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DA2F-4B09-4ABE-817D-9D29BEFA39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065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018A0-1BFF-FB06-8486-BA6AA4A0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7569CBE-87D2-60C8-6727-9E7A46677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CD6BBA-C687-2D1B-558C-8D78BD522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73A1-3EAE-45E9-89F6-D84C4051970E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95A5C8-D73C-0FD9-21E1-584F916E8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06730E-0261-CADA-8C4B-7BC3E73A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DA2F-4B09-4ABE-817D-9D29BEFA39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610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E3D9B4-409A-8885-58DD-2D0670B2C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1FDB535-1B19-62D8-FA4C-EB999D770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2D9AE4-8C08-98F9-EE6A-66A5234E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73A1-3EAE-45E9-89F6-D84C4051970E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E4D078-98E8-4C3E-F573-6360DFB9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2ADD54-5F71-1676-7BD5-10D0CECF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DA2F-4B09-4ABE-817D-9D29BEFA39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33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CE5F1-497E-24DC-4D5D-35F1ED52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A8DF8FB-047F-072F-74B0-0F26E6C3B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06" y="5787702"/>
            <a:ext cx="1941857" cy="1048393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8A132E64-8154-87AA-315E-E33F0523FA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840" y="6221553"/>
            <a:ext cx="9676157" cy="22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0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BE96226-C65B-33B4-D14D-55DA15A03E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10521" r="22362" b="15276"/>
          <a:stretch/>
        </p:blipFill>
        <p:spPr>
          <a:xfrm>
            <a:off x="0" y="0"/>
            <a:ext cx="6679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9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09662-BCCC-54E0-25AA-5FADC386E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FAC7D5-2731-17D6-15E2-4130F7FDA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446E6-9F63-D8E5-BAB2-480CBED20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73A1-3EAE-45E9-89F6-D84C4051970E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05573F-CAED-777C-3FD9-EC5C2AF30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0AB062-7D1F-8DC7-D1D8-6D6DA425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DA2F-4B09-4ABE-817D-9D29BEFA39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87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BD018-E245-2F78-1790-6F0D2174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5A5941-CF3F-ADF3-0C7A-3FF22C9B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7693F1-132A-31A4-D371-5FEF5745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73A1-3EAE-45E9-89F6-D84C4051970E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DEB2FB-ABE0-6B5A-04F4-D06A8D0E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ECC32D-8098-A080-FCC4-B3577FB4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DA2F-4B09-4ABE-817D-9D29BEFA39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98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B61E0-C6AB-C9ED-481E-AE45F7A3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573805B-958E-EF3A-F198-044939808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73A1-3EAE-45E9-89F6-D84C4051970E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B13369F-E97D-0077-08C1-68279730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B45B920-52D3-5B00-3639-30ECEE42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DA2F-4B09-4ABE-817D-9D29BEFA39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16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F75AE-AD6B-D2C1-714E-3583E0C0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64039A-A5A9-E3F6-1D75-408E6AD71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73B661-A8CF-7242-E632-6920570B6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73A1-3EAE-45E9-89F6-D84C4051970E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8C351D-D461-ACCD-AA1F-288462D6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FE772B-9199-3505-CD09-5B7DCB40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DA2F-4B09-4ABE-817D-9D29BEFA39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42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4C9B6-3E12-DBE9-68E4-4991AE89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383100-0640-1D14-85AD-9881782BB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4879EA2-84BC-595F-8247-8AC4EDEFE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3F1CEC-1CB2-8CA7-3C14-FC6EB5D1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73A1-3EAE-45E9-89F6-D84C4051970E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3615BF-F4EC-4DCF-64C5-4D746299B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591868-26AD-BD30-209A-C551F5AC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DA2F-4B09-4ABE-817D-9D29BEFA39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81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CBA84-166A-9722-0C44-A798B549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F738DB-D196-7029-2ED4-6C2D77D8E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0F14E8-F35F-B096-0AD4-55B477291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F15AB6E-0EC3-3861-655B-17B5DC197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A66C08D-4140-72F3-9E0F-F75178EBF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0C1E074-2F27-CC57-DC93-23EF7E7A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73A1-3EAE-45E9-89F6-D84C4051970E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EDD73A-8F4B-CC8F-3BF9-059853D8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736303-EECB-ADAF-7764-06352ACA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DA2F-4B09-4ABE-817D-9D29BEFA39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77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3DC8F9A-ABB7-89F0-70CA-063A26F9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FACF48-62EC-4513-A020-F4F96F24F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467CCA-FA8D-2733-44E0-855AA0352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473A1-3EAE-45E9-89F6-D84C4051970E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998C83-1E09-2ADB-EEFB-030B25041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C19D7D-2478-AA69-494C-1B5444C29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8DA2F-4B09-4ABE-817D-9D29BEFA39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95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0" r:id="rId2"/>
    <p:sldLayoutId id="2147483661" r:id="rId3"/>
    <p:sldLayoutId id="2147483649" r:id="rId4"/>
    <p:sldLayoutId id="2147483650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iente.carriers.com.br/login" TargetMode="Externa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ED1BA5-369D-4DD4-94FF-3C4CB6E58C1F}"/>
              </a:ext>
            </a:extLst>
          </p:cNvPr>
          <p:cNvSpPr txBox="1"/>
          <p:nvPr/>
        </p:nvSpPr>
        <p:spPr>
          <a:xfrm>
            <a:off x="435530" y="1490008"/>
            <a:ext cx="87494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latin typeface="Barlow" panose="00000500000000000000" pitchFamily="2" charset="0"/>
              </a:rPr>
              <a:t>Guia Informativo</a:t>
            </a:r>
          </a:p>
          <a:p>
            <a:r>
              <a:rPr lang="pt-BR" sz="6000" b="1" dirty="0">
                <a:solidFill>
                  <a:srgbClr val="F58220"/>
                </a:solidFill>
                <a:latin typeface="Barlow" panose="00000500000000000000" pitchFamily="2" charset="0"/>
              </a:rPr>
              <a:t>Novo Portal </a:t>
            </a:r>
          </a:p>
          <a:p>
            <a:r>
              <a:rPr lang="pt-BR" sz="6000" b="1" dirty="0" err="1">
                <a:solidFill>
                  <a:srgbClr val="F58220"/>
                </a:solidFill>
                <a:latin typeface="Barlow" panose="00000500000000000000" pitchFamily="2" charset="0"/>
              </a:rPr>
              <a:t>Carries</a:t>
            </a:r>
            <a:r>
              <a:rPr lang="pt-BR" sz="6000" b="1" dirty="0">
                <a:solidFill>
                  <a:srgbClr val="F58220"/>
                </a:solidFill>
                <a:latin typeface="Barlow" panose="00000500000000000000" pitchFamily="2" charset="0"/>
              </a:rPr>
              <a:t> 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3E4C4EF4-69B9-FFCF-EF97-49B825841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010419"/>
            <a:ext cx="13507454" cy="48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330CB44-E661-C90C-E1CE-548A3FD0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37" y="100082"/>
            <a:ext cx="2147906" cy="748058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Barlow" panose="00000500000000000000" pitchFamily="2" charset="0"/>
              </a:rPr>
              <a:t>Detalhes do</a:t>
            </a:r>
            <a:br>
              <a:rPr lang="pt-BR" sz="2400" b="1" dirty="0">
                <a:latin typeface="Barlow" panose="00000500000000000000" pitchFamily="2" charset="0"/>
              </a:rPr>
            </a:br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Pedidos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13AB5DF-348B-6022-CC2B-DC7C7BC9FCE2}"/>
              </a:ext>
            </a:extLst>
          </p:cNvPr>
          <p:cNvSpPr txBox="1"/>
          <p:nvPr/>
        </p:nvSpPr>
        <p:spPr>
          <a:xfrm>
            <a:off x="128244" y="966620"/>
            <a:ext cx="11955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Na mesma aba, temos os campos “Detalhes da Entrega” e “Detalhes dos Tickets”. O campo Detalhes da Entrega, tem como objetivo listar as informações adquiridas através do CKS. Já o campo Detalhes do Tickets visa o acompanhamento de tickets abertos para aquele pedido em questão, neste caso, temos o campo Ação* para exibição de maiores informações quanto aos detalhes do ticket.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B861CC8-B934-299E-A192-818940707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79" y="1916097"/>
            <a:ext cx="9678841" cy="1218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DE581A0-D8E3-C4A9-EDF3-A2430962B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578" y="3253513"/>
            <a:ext cx="9678841" cy="257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865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330CB44-E661-C90C-E1CE-548A3FD0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37" y="100082"/>
            <a:ext cx="2147906" cy="748058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TICKETS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13AB5DF-348B-6022-CC2B-DC7C7BC9FCE2}"/>
              </a:ext>
            </a:extLst>
          </p:cNvPr>
          <p:cNvSpPr txBox="1"/>
          <p:nvPr/>
        </p:nvSpPr>
        <p:spPr>
          <a:xfrm>
            <a:off x="118048" y="881967"/>
            <a:ext cx="11955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O acompanhamento de TICKETS é realizado através de duas visões, sendo elas, Informação e Interações e as Tratativas de SAC Pendentes, ele tem como finalidade realizar o monitoramento das interações realizadas entre a Carriers e as Lojas.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660B4F1-FF2D-206C-D1C3-135DEB981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189" y="1610635"/>
            <a:ext cx="8829475" cy="205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BD4364B-39B2-6491-F7E2-F1289D970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188" y="3759311"/>
            <a:ext cx="8829475" cy="205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CFD9BB99-9DC6-B579-B386-F3EA1660DBD6}"/>
              </a:ext>
            </a:extLst>
          </p:cNvPr>
          <p:cNvSpPr/>
          <p:nvPr/>
        </p:nvSpPr>
        <p:spPr>
          <a:xfrm>
            <a:off x="1767173" y="2525386"/>
            <a:ext cx="1482191" cy="225499"/>
          </a:xfrm>
          <a:prstGeom prst="roundRect">
            <a:avLst>
              <a:gd name="adj" fmla="val 914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43CB8584-7296-0E75-8F30-E556E12481E3}"/>
              </a:ext>
            </a:extLst>
          </p:cNvPr>
          <p:cNvSpPr/>
          <p:nvPr/>
        </p:nvSpPr>
        <p:spPr>
          <a:xfrm>
            <a:off x="6124925" y="4674853"/>
            <a:ext cx="1655496" cy="185905"/>
          </a:xfrm>
          <a:prstGeom prst="roundRect">
            <a:avLst>
              <a:gd name="adj" fmla="val 914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578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330CB44-E661-C90C-E1CE-548A3FD0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37" y="100082"/>
            <a:ext cx="2147906" cy="748058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TICKETS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A260A0D-023A-18C9-9757-6867EBC9A8F4}"/>
              </a:ext>
            </a:extLst>
          </p:cNvPr>
          <p:cNvSpPr txBox="1"/>
          <p:nvPr/>
        </p:nvSpPr>
        <p:spPr>
          <a:xfrm>
            <a:off x="118048" y="836103"/>
            <a:ext cx="11955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schemeClr val="tx1"/>
                </a:solidFill>
              </a:rPr>
              <a:t>Da mesma maneira que o</a:t>
            </a:r>
            <a:r>
              <a:rPr lang="pt-BR" sz="1600" b="1" dirty="0"/>
              <a:t>s relatórios anteriores, os TICKETS serão exibidos através de uma tabela que pode ser exportada pra Excel (.</a:t>
            </a:r>
            <a:r>
              <a:rPr lang="pt-BR" sz="1600" b="1" dirty="0" err="1"/>
              <a:t>xlsx</a:t>
            </a:r>
            <a:r>
              <a:rPr lang="pt-BR" sz="1600" b="1" dirty="0"/>
              <a:t>). Na tabela exibida, teremos as informações do Pedido do Cliente, Solicitante do TICKET, Categoria, Criticidade, Data de Abertura, Última Alteração, Status e a Ação* que irá redirecionar o usuário para a aba de Visualização do TICKET.</a:t>
            </a:r>
            <a:endParaRPr lang="pt-BR" sz="1600" b="1" dirty="0">
              <a:solidFill>
                <a:schemeClr val="tx1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9F5EC9FD-F32E-F15A-8BCC-CEC78370762E}"/>
              </a:ext>
            </a:extLst>
          </p:cNvPr>
          <p:cNvGrpSpPr/>
          <p:nvPr/>
        </p:nvGrpSpPr>
        <p:grpSpPr>
          <a:xfrm>
            <a:off x="2200311" y="1739119"/>
            <a:ext cx="8066638" cy="4270741"/>
            <a:chOff x="1710188" y="1610635"/>
            <a:chExt cx="8829476" cy="4570844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2660B4F1-FF2D-206C-D1C3-135DEB981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0189" y="1610635"/>
              <a:ext cx="8829475" cy="20550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60405183-F972-7AEF-A590-73D60DCD5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10188" y="3706503"/>
              <a:ext cx="8829475" cy="2474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79875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A260A0D-023A-18C9-9757-6867EBC9A8F4}"/>
              </a:ext>
            </a:extLst>
          </p:cNvPr>
          <p:cNvSpPr txBox="1"/>
          <p:nvPr/>
        </p:nvSpPr>
        <p:spPr>
          <a:xfrm>
            <a:off x="128244" y="811949"/>
            <a:ext cx="11955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Para realizar a Abertura de um TICKET, é necessário consultar o Pedido e ir até a aba </a:t>
            </a:r>
            <a:r>
              <a:rPr lang="pt-BR" sz="1600" b="1" dirty="0">
                <a:solidFill>
                  <a:srgbClr val="F68624"/>
                </a:solidFill>
              </a:rPr>
              <a:t>Detalhes do Pedido </a:t>
            </a:r>
            <a:r>
              <a:rPr lang="pt-BR" sz="1600" b="1" dirty="0"/>
              <a:t>e clicar em Adicionar TICKET. Uma nova janela irá abrir no meio da tela, basta selecionar a Categoria, Criticidade e Interação que melhor se adapta a situação do requerente.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0D99481-45AF-2C78-4809-7BFA8C93982D}"/>
              </a:ext>
            </a:extLst>
          </p:cNvPr>
          <p:cNvSpPr txBox="1">
            <a:spLocks/>
          </p:cNvSpPr>
          <p:nvPr/>
        </p:nvSpPr>
        <p:spPr>
          <a:xfrm>
            <a:off x="636236" y="100082"/>
            <a:ext cx="2556143" cy="74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Barlow" panose="00000500000000000000" pitchFamily="2" charset="0"/>
              </a:rPr>
              <a:t>Abertura de</a:t>
            </a:r>
          </a:p>
          <a:p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TICKETS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C06693-3185-9862-AE76-9E82735EB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577" y="1484616"/>
            <a:ext cx="4801270" cy="1247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F95ED41-8633-A451-A374-36A7DA4FF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577" y="2836237"/>
            <a:ext cx="4801269" cy="3097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3171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A260A0D-023A-18C9-9757-6867EBC9A8F4}"/>
              </a:ext>
            </a:extLst>
          </p:cNvPr>
          <p:cNvSpPr txBox="1"/>
          <p:nvPr/>
        </p:nvSpPr>
        <p:spPr>
          <a:xfrm>
            <a:off x="128244" y="811949"/>
            <a:ext cx="11955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A Visualização dos TICKETS tem como propósito apresentar um resumo do que está sendo tratado no TICKET em questão, e onde podemos 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schemeClr val="tx1"/>
                </a:solidFill>
              </a:rPr>
              <a:t>Interagir com o nosso time de atendimento.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0D99481-45AF-2C78-4809-7BFA8C93982D}"/>
              </a:ext>
            </a:extLst>
          </p:cNvPr>
          <p:cNvSpPr txBox="1">
            <a:spLocks/>
          </p:cNvSpPr>
          <p:nvPr/>
        </p:nvSpPr>
        <p:spPr>
          <a:xfrm>
            <a:off x="636236" y="100082"/>
            <a:ext cx="2556143" cy="74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Barlow" panose="00000500000000000000" pitchFamily="2" charset="0"/>
              </a:rPr>
              <a:t>Visualização dos</a:t>
            </a:r>
          </a:p>
          <a:p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TICKETS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537F82-09C7-5A4A-7E50-DC621B54E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396724"/>
            <a:ext cx="11430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0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A260A0D-023A-18C9-9757-6867EBC9A8F4}"/>
              </a:ext>
            </a:extLst>
          </p:cNvPr>
          <p:cNvSpPr txBox="1"/>
          <p:nvPr/>
        </p:nvSpPr>
        <p:spPr>
          <a:xfrm>
            <a:off x="128244" y="811949"/>
            <a:ext cx="11955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schemeClr val="tx1"/>
                </a:solidFill>
              </a:rPr>
              <a:t>Para visualizar quem recebeu a mercadoria , basta clicar na aba * VER PROTOCOLO*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0D99481-45AF-2C78-4809-7BFA8C93982D}"/>
              </a:ext>
            </a:extLst>
          </p:cNvPr>
          <p:cNvSpPr txBox="1">
            <a:spLocks/>
          </p:cNvSpPr>
          <p:nvPr/>
        </p:nvSpPr>
        <p:spPr>
          <a:xfrm>
            <a:off x="636236" y="100082"/>
            <a:ext cx="2556143" cy="74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Barlow" panose="00000500000000000000" pitchFamily="2" charset="0"/>
              </a:rPr>
              <a:t>Visualização dos</a:t>
            </a:r>
          </a:p>
          <a:p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TICKETS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77C0E9-0A67-6976-6BA4-A8F805249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28" y="1321651"/>
            <a:ext cx="6086901" cy="47244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67EAF97-06A1-A9F4-E285-14174449D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736" y="1473958"/>
            <a:ext cx="5076043" cy="44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57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A260A0D-023A-18C9-9757-6867EBC9A8F4}"/>
              </a:ext>
            </a:extLst>
          </p:cNvPr>
          <p:cNvSpPr txBox="1"/>
          <p:nvPr/>
        </p:nvSpPr>
        <p:spPr>
          <a:xfrm>
            <a:off x="118048" y="924293"/>
            <a:ext cx="11955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A Tratativa de SAC Pendentes tem como objetivo realizar o acompanhamento de pedidos que passaram por uma ou mais tentativas de insucesso na etapa final da entrega , ou seja, nela temos o acesso para adicionar um CKS (Informações adicionais), Alterar o Endereço, Dúvidas e Resolução de Pendências.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0D99481-45AF-2C78-4809-7BFA8C93982D}"/>
              </a:ext>
            </a:extLst>
          </p:cNvPr>
          <p:cNvSpPr txBox="1">
            <a:spLocks/>
          </p:cNvSpPr>
          <p:nvPr/>
        </p:nvSpPr>
        <p:spPr>
          <a:xfrm>
            <a:off x="636236" y="100082"/>
            <a:ext cx="2556143" cy="74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Barlow" panose="00000500000000000000" pitchFamily="2" charset="0"/>
              </a:rPr>
              <a:t>Tratativas de</a:t>
            </a:r>
          </a:p>
          <a:p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SAC Pendentes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535A11A-2E72-530A-F5BC-4D5CA2104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48" y="1831443"/>
            <a:ext cx="9996104" cy="3971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1992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A260A0D-023A-18C9-9757-6867EBC9A8F4}"/>
              </a:ext>
            </a:extLst>
          </p:cNvPr>
          <p:cNvSpPr txBox="1"/>
          <p:nvPr/>
        </p:nvSpPr>
        <p:spPr>
          <a:xfrm>
            <a:off x="118048" y="924293"/>
            <a:ext cx="11955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Para adicionar um CKS (Informações adicionais) basta clicar em ADD CKS e inserir a informação que deseja e se essa informação deve ser ou não compartilhada com o motorista responsável pela entrega e clicar em INSERIR.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0D99481-45AF-2C78-4809-7BFA8C93982D}"/>
              </a:ext>
            </a:extLst>
          </p:cNvPr>
          <p:cNvSpPr txBox="1">
            <a:spLocks/>
          </p:cNvSpPr>
          <p:nvPr/>
        </p:nvSpPr>
        <p:spPr>
          <a:xfrm>
            <a:off x="636236" y="100082"/>
            <a:ext cx="2556143" cy="74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Barlow" panose="00000500000000000000" pitchFamily="2" charset="0"/>
              </a:rPr>
              <a:t>Tratativas de</a:t>
            </a:r>
          </a:p>
          <a:p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SAC Pendentes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E983C0-1F2B-F5A5-14F0-E12DDB1C3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172" y="1585221"/>
            <a:ext cx="5793149" cy="1008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17D9AA2-F67F-D43C-031E-29B981E20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172" y="2685091"/>
            <a:ext cx="5793149" cy="331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0302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A260A0D-023A-18C9-9757-6867EBC9A8F4}"/>
              </a:ext>
            </a:extLst>
          </p:cNvPr>
          <p:cNvSpPr txBox="1"/>
          <p:nvPr/>
        </p:nvSpPr>
        <p:spPr>
          <a:xfrm>
            <a:off x="0" y="860127"/>
            <a:ext cx="11955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Para realizar a alteração do endereço, basta clicar em ALTERAR O ENDEREÇO e inserir o novo CEP de entrega, os campos Logradouro, Bairro e Cidade serão preenchidos automaticamente, contudo, os campos Número, Completo e Referência devem ser preenchidos manualmente.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0D99481-45AF-2C78-4809-7BFA8C93982D}"/>
              </a:ext>
            </a:extLst>
          </p:cNvPr>
          <p:cNvSpPr txBox="1">
            <a:spLocks/>
          </p:cNvSpPr>
          <p:nvPr/>
        </p:nvSpPr>
        <p:spPr>
          <a:xfrm>
            <a:off x="636236" y="100082"/>
            <a:ext cx="2556143" cy="74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Barlow" panose="00000500000000000000" pitchFamily="2" charset="0"/>
              </a:rPr>
              <a:t>Tratativas de</a:t>
            </a:r>
          </a:p>
          <a:p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SAC Pendentes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B37E7D-4D9C-EAF3-1213-B037FC8B5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918" y="1501049"/>
            <a:ext cx="5514464" cy="882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5621FA0-553E-9E29-8094-46455D3B72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86"/>
          <a:stretch/>
        </p:blipFill>
        <p:spPr>
          <a:xfrm>
            <a:off x="3503918" y="2383363"/>
            <a:ext cx="5514464" cy="376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845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A260A0D-023A-18C9-9757-6867EBC9A8F4}"/>
              </a:ext>
            </a:extLst>
          </p:cNvPr>
          <p:cNvSpPr txBox="1"/>
          <p:nvPr/>
        </p:nvSpPr>
        <p:spPr>
          <a:xfrm>
            <a:off x="0" y="939968"/>
            <a:ext cx="11955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O campo de dúvidas encaminhará o usuário para uma lista de dúvidas comuns que podem ser respondidas ao clicar em + (mais).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0D99481-45AF-2C78-4809-7BFA8C93982D}"/>
              </a:ext>
            </a:extLst>
          </p:cNvPr>
          <p:cNvSpPr txBox="1">
            <a:spLocks/>
          </p:cNvSpPr>
          <p:nvPr/>
        </p:nvSpPr>
        <p:spPr>
          <a:xfrm>
            <a:off x="636236" y="100082"/>
            <a:ext cx="2556143" cy="74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Barlow" panose="00000500000000000000" pitchFamily="2" charset="0"/>
              </a:rPr>
              <a:t>Tratativas de</a:t>
            </a:r>
          </a:p>
          <a:p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SAC Pendentes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216D640-B23E-4B12-57AD-6D70026A9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759" y="1446912"/>
            <a:ext cx="5646482" cy="76711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23B0F45-95AC-D3A4-D711-0499D6E44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117" y="2122246"/>
            <a:ext cx="5246830" cy="400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15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330CB44-E661-C90C-E1CE-548A3FD0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37" y="100082"/>
            <a:ext cx="1629885" cy="748058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Barlow" panose="00000500000000000000" pitchFamily="2" charset="0"/>
              </a:rPr>
              <a:t>Primeiros</a:t>
            </a:r>
            <a:br>
              <a:rPr lang="pt-BR" sz="2400" b="1" dirty="0">
                <a:latin typeface="Barlow" panose="00000500000000000000" pitchFamily="2" charset="0"/>
              </a:rPr>
            </a:br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Passos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B57D7D2-E44E-402E-FC3F-2F08438F7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122" y="1833205"/>
            <a:ext cx="7522655" cy="414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13AB5DF-348B-6022-CC2B-DC7C7BC9FCE2}"/>
              </a:ext>
            </a:extLst>
          </p:cNvPr>
          <p:cNvSpPr txBox="1"/>
          <p:nvPr/>
        </p:nvSpPr>
        <p:spPr>
          <a:xfrm>
            <a:off x="128244" y="1017507"/>
            <a:ext cx="8878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• Acesse o novo portal através do link </a:t>
            </a:r>
            <a:r>
              <a:rPr lang="pt-BR" b="1" dirty="0">
                <a:hlinkClick r:id="rId5"/>
              </a:rPr>
              <a:t>https://cliente.carriers.com.br/login</a:t>
            </a:r>
            <a:endParaRPr lang="pt-BR" b="1" dirty="0"/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• Insira seu usuário e senha para ter acesso ao portal.</a:t>
            </a:r>
            <a:endParaRPr lang="pt-B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86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A260A0D-023A-18C9-9757-6867EBC9A8F4}"/>
              </a:ext>
            </a:extLst>
          </p:cNvPr>
          <p:cNvSpPr txBox="1"/>
          <p:nvPr/>
        </p:nvSpPr>
        <p:spPr>
          <a:xfrm>
            <a:off x="0" y="1052981"/>
            <a:ext cx="11955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Para resolver uma pendência, é necessário escolher entre as opções Manter SAC, Reentregar ao destinatário ou devolver. Em seguida, selecionar Resolver Pendência.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0D99481-45AF-2C78-4809-7BFA8C93982D}"/>
              </a:ext>
            </a:extLst>
          </p:cNvPr>
          <p:cNvSpPr txBox="1">
            <a:spLocks/>
          </p:cNvSpPr>
          <p:nvPr/>
        </p:nvSpPr>
        <p:spPr>
          <a:xfrm>
            <a:off x="636236" y="100082"/>
            <a:ext cx="2556143" cy="74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Barlow" panose="00000500000000000000" pitchFamily="2" charset="0"/>
              </a:rPr>
              <a:t>Tratativas de</a:t>
            </a:r>
          </a:p>
          <a:p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SAC Pendentes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F8BCCE-EA7B-CDEC-3CF0-01B454EF4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617" y="1842597"/>
            <a:ext cx="8471920" cy="3962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4242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A260A0D-023A-18C9-9757-6867EBC9A8F4}"/>
              </a:ext>
            </a:extLst>
          </p:cNvPr>
          <p:cNvSpPr txBox="1"/>
          <p:nvPr/>
        </p:nvSpPr>
        <p:spPr>
          <a:xfrm>
            <a:off x="107852" y="988412"/>
            <a:ext cx="11955904" cy="3747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• O time de Back Office tem até 04 (quatro) horas para realizar o primeiro contato no TICKET.</a:t>
            </a:r>
          </a:p>
          <a:p>
            <a:pPr marL="0" marR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• O TICKET que não tiver retorno conclusivo no primeiro contato ficará em observação na aba de TICKETS – Em Andamento.</a:t>
            </a:r>
          </a:p>
          <a:p>
            <a:pPr marL="0" marR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• A Visualização de TICKETS não é um chat, é apenas um conceito visual de fácil exibição na leitura e interpretação das informações.</a:t>
            </a:r>
          </a:p>
          <a:p>
            <a:pPr marL="0" marR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• A cada novo comentário da loja  dentro do TICKET , o nosso time de atendimento tem um prazo de 24 horas para responder a solicitação e passar novas  orientações sobre o andamento da entrega.</a:t>
            </a:r>
          </a:p>
          <a:p>
            <a:pPr marL="0" marR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• O CKS não sobe pra nenhuma tratativa do Back Office, ele serve apenas como complemento de informação que pode auxiliar na entrega.</a:t>
            </a:r>
          </a:p>
          <a:p>
            <a:pPr marL="0" marR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• Pedidos com 03 (três) ocorrências  iguais são bloqueados e entram no fluxo de Tratativa SAC.</a:t>
            </a:r>
          </a:p>
          <a:p>
            <a:pPr marL="0" marR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• Pedidos com ocorrências de Mudou-se, Recusa e Desconhecido no local entram para SAC na primeira ocorrência.</a:t>
            </a:r>
          </a:p>
          <a:p>
            <a:pPr marL="0" marR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• Pedidos como Pendência SAC acima de 10 dias de tratativa são encaminhados para Devolução automaticamente.</a:t>
            </a:r>
          </a:p>
          <a:p>
            <a:pPr marL="0" marR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b="1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0D99481-45AF-2C78-4809-7BFA8C93982D}"/>
              </a:ext>
            </a:extLst>
          </p:cNvPr>
          <p:cNvSpPr txBox="1">
            <a:spLocks/>
          </p:cNvSpPr>
          <p:nvPr/>
        </p:nvSpPr>
        <p:spPr>
          <a:xfrm>
            <a:off x="636236" y="100082"/>
            <a:ext cx="2556143" cy="74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Barlow" panose="00000500000000000000" pitchFamily="2" charset="0"/>
              </a:rPr>
              <a:t>Pontos de</a:t>
            </a:r>
          </a:p>
          <a:p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Atenção</a:t>
            </a:r>
          </a:p>
        </p:txBody>
      </p:sp>
    </p:spTree>
    <p:extLst>
      <p:ext uri="{BB962C8B-B14F-4D97-AF65-F5344CB8AC3E}">
        <p14:creationId xmlns:p14="http://schemas.microsoft.com/office/powerpoint/2010/main" val="482235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A260A0D-023A-18C9-9757-6867EBC9A8F4}"/>
              </a:ext>
            </a:extLst>
          </p:cNvPr>
          <p:cNvSpPr txBox="1"/>
          <p:nvPr/>
        </p:nvSpPr>
        <p:spPr>
          <a:xfrm>
            <a:off x="843434" y="1355148"/>
            <a:ext cx="101566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O Painel Financeiro tem como objetivo exibir o resumo do faturamento total realizado pelo cliente no período filtrado em Início do Período (Data Inicial) e Fim do Período (Data Final). Contudo, se clicar no campo Ação* uma nova guia será aberto com resumo da fatura exibida.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0D99481-45AF-2C78-4809-7BFA8C93982D}"/>
              </a:ext>
            </a:extLst>
          </p:cNvPr>
          <p:cNvSpPr txBox="1">
            <a:spLocks/>
          </p:cNvSpPr>
          <p:nvPr/>
        </p:nvSpPr>
        <p:spPr>
          <a:xfrm>
            <a:off x="636236" y="100082"/>
            <a:ext cx="2556143" cy="74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Barlow" panose="00000500000000000000" pitchFamily="2" charset="0"/>
              </a:rPr>
              <a:t>Painel</a:t>
            </a:r>
          </a:p>
          <a:p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Financeiro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A442E6-19C3-CE80-2C95-E878E8CCD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433" y="2587215"/>
            <a:ext cx="10156661" cy="308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87D2218-F53A-935B-8125-A7167A9F0D03}"/>
              </a:ext>
            </a:extLst>
          </p:cNvPr>
          <p:cNvSpPr/>
          <p:nvPr/>
        </p:nvSpPr>
        <p:spPr>
          <a:xfrm>
            <a:off x="4219074" y="4523874"/>
            <a:ext cx="625642" cy="176463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A1508BA-411B-3E26-568F-791DFCACF676}"/>
              </a:ext>
            </a:extLst>
          </p:cNvPr>
          <p:cNvSpPr/>
          <p:nvPr/>
        </p:nvSpPr>
        <p:spPr>
          <a:xfrm>
            <a:off x="4219073" y="4852737"/>
            <a:ext cx="786063" cy="1764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1F0C75D-172C-7A65-F8E0-2AB55F6D09B3}"/>
              </a:ext>
            </a:extLst>
          </p:cNvPr>
          <p:cNvSpPr/>
          <p:nvPr/>
        </p:nvSpPr>
        <p:spPr>
          <a:xfrm>
            <a:off x="7729574" y="4852736"/>
            <a:ext cx="786063" cy="1764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7CFAC43-C4ED-9F77-87D2-CC27C7D49FE8}"/>
              </a:ext>
            </a:extLst>
          </p:cNvPr>
          <p:cNvSpPr/>
          <p:nvPr/>
        </p:nvSpPr>
        <p:spPr>
          <a:xfrm>
            <a:off x="7729574" y="4542127"/>
            <a:ext cx="625642" cy="176463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5405507-D4ED-48D3-135C-7B1D858951D2}"/>
              </a:ext>
            </a:extLst>
          </p:cNvPr>
          <p:cNvSpPr/>
          <p:nvPr/>
        </p:nvSpPr>
        <p:spPr>
          <a:xfrm>
            <a:off x="1034716" y="2494548"/>
            <a:ext cx="625642" cy="176463"/>
          </a:xfrm>
          <a:prstGeom prst="rect">
            <a:avLst/>
          </a:prstGeom>
          <a:solidFill>
            <a:srgbClr val="E74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DCDDD72-6446-C199-1516-3F92FE85C044}"/>
              </a:ext>
            </a:extLst>
          </p:cNvPr>
          <p:cNvSpPr/>
          <p:nvPr/>
        </p:nvSpPr>
        <p:spPr>
          <a:xfrm>
            <a:off x="8758989" y="2530230"/>
            <a:ext cx="625642" cy="176463"/>
          </a:xfrm>
          <a:prstGeom prst="rect">
            <a:avLst/>
          </a:prstGeom>
          <a:solidFill>
            <a:srgbClr val="1CC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054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A260A0D-023A-18C9-9757-6867EBC9A8F4}"/>
              </a:ext>
            </a:extLst>
          </p:cNvPr>
          <p:cNvSpPr txBox="1"/>
          <p:nvPr/>
        </p:nvSpPr>
        <p:spPr>
          <a:xfrm>
            <a:off x="0" y="939966"/>
            <a:ext cx="11955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A aba de relatórios tem como finalidade exportar as informações de um período específico, podendo ele ser o Relatório de Pedidos, TICKETS, SAC ou Entregas. 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0D99481-45AF-2C78-4809-7BFA8C93982D}"/>
              </a:ext>
            </a:extLst>
          </p:cNvPr>
          <p:cNvSpPr txBox="1">
            <a:spLocks/>
          </p:cNvSpPr>
          <p:nvPr/>
        </p:nvSpPr>
        <p:spPr>
          <a:xfrm>
            <a:off x="636236" y="100082"/>
            <a:ext cx="2556143" cy="74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Barlow" panose="00000500000000000000" pitchFamily="2" charset="0"/>
              </a:rPr>
              <a:t>Aba de</a:t>
            </a:r>
          </a:p>
          <a:p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Relatórios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A1508BA-411B-3E26-568F-791DFCACF676}"/>
              </a:ext>
            </a:extLst>
          </p:cNvPr>
          <p:cNvSpPr/>
          <p:nvPr/>
        </p:nvSpPr>
        <p:spPr>
          <a:xfrm>
            <a:off x="4219073" y="4852737"/>
            <a:ext cx="786063" cy="1764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1F0C75D-172C-7A65-F8E0-2AB55F6D09B3}"/>
              </a:ext>
            </a:extLst>
          </p:cNvPr>
          <p:cNvSpPr/>
          <p:nvPr/>
        </p:nvSpPr>
        <p:spPr>
          <a:xfrm>
            <a:off x="7729574" y="4852736"/>
            <a:ext cx="786063" cy="1764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BAC811A-BC32-ABA3-A0CF-C0A9EC6BF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33" y="1616569"/>
            <a:ext cx="11437934" cy="4013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051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A260A0D-023A-18C9-9757-6867EBC9A8F4}"/>
              </a:ext>
            </a:extLst>
          </p:cNvPr>
          <p:cNvSpPr txBox="1"/>
          <p:nvPr/>
        </p:nvSpPr>
        <p:spPr>
          <a:xfrm>
            <a:off x="0" y="925682"/>
            <a:ext cx="11955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A aba de Envio de XML tem como objetivo realizar o envio, confirmação e cancelamento dos </a:t>
            </a:r>
            <a:r>
              <a:rPr lang="pt-BR" sz="1600" b="1" dirty="0" err="1"/>
              <a:t>XMLs</a:t>
            </a:r>
            <a:r>
              <a:rPr lang="pt-BR" sz="1600" b="1" dirty="0"/>
              <a:t> presentes.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0D99481-45AF-2C78-4809-7BFA8C93982D}"/>
              </a:ext>
            </a:extLst>
          </p:cNvPr>
          <p:cNvSpPr txBox="1">
            <a:spLocks/>
          </p:cNvSpPr>
          <p:nvPr/>
        </p:nvSpPr>
        <p:spPr>
          <a:xfrm>
            <a:off x="636236" y="100082"/>
            <a:ext cx="2556143" cy="74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Barlow" panose="00000500000000000000" pitchFamily="2" charset="0"/>
              </a:rPr>
              <a:t>Importar</a:t>
            </a:r>
          </a:p>
          <a:p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XML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A1508BA-411B-3E26-568F-791DFCACF676}"/>
              </a:ext>
            </a:extLst>
          </p:cNvPr>
          <p:cNvSpPr/>
          <p:nvPr/>
        </p:nvSpPr>
        <p:spPr>
          <a:xfrm>
            <a:off x="4219073" y="4852737"/>
            <a:ext cx="786063" cy="1764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1F0C75D-172C-7A65-F8E0-2AB55F6D09B3}"/>
              </a:ext>
            </a:extLst>
          </p:cNvPr>
          <p:cNvSpPr/>
          <p:nvPr/>
        </p:nvSpPr>
        <p:spPr>
          <a:xfrm>
            <a:off x="7729574" y="4852736"/>
            <a:ext cx="786063" cy="1764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AD414D-1750-4D78-BCCE-AABD8C35D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143" y="1616567"/>
            <a:ext cx="9877714" cy="4109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9067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08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330CB44-E661-C90C-E1CE-548A3FD0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37" y="100082"/>
            <a:ext cx="1629885" cy="748058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Menu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13AB5DF-348B-6022-CC2B-DC7C7BC9FCE2}"/>
              </a:ext>
            </a:extLst>
          </p:cNvPr>
          <p:cNvSpPr txBox="1"/>
          <p:nvPr/>
        </p:nvSpPr>
        <p:spPr>
          <a:xfrm>
            <a:off x="128244" y="1017507"/>
            <a:ext cx="12063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dirty="0">
                <a:solidFill>
                  <a:schemeClr val="tx1"/>
                </a:solidFill>
              </a:rPr>
              <a:t>O </a:t>
            </a:r>
            <a:r>
              <a:rPr lang="pt-BR" b="1" dirty="0"/>
              <a:t>Menu do Novo Portal é dividido entre os campos de Coletas, Pedidos, TICKETS, Financeiro, Relatórios e Importar XML. A visualização do menu pode ser feita através de duas maneiras, sendo elas, compacta (por ícones) ou aberta (lista).</a:t>
            </a:r>
            <a:endParaRPr lang="pt-BR" sz="1800" b="1" dirty="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0D71DD9-3983-6FDF-AF60-1EC854373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971" y="1911150"/>
            <a:ext cx="1650654" cy="3801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DE6A469-7009-0DEF-0AEA-97FE87CDE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229" y="1911150"/>
            <a:ext cx="876422" cy="3801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011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330CB44-E661-C90C-E1CE-548A3FD0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37" y="100082"/>
            <a:ext cx="1629885" cy="748058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Barlow" panose="00000500000000000000" pitchFamily="2" charset="0"/>
              </a:rPr>
              <a:t>Painel de </a:t>
            </a:r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Coletas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13AB5DF-348B-6022-CC2B-DC7C7BC9FCE2}"/>
              </a:ext>
            </a:extLst>
          </p:cNvPr>
          <p:cNvSpPr txBox="1"/>
          <p:nvPr/>
        </p:nvSpPr>
        <p:spPr>
          <a:xfrm>
            <a:off x="128244" y="1066702"/>
            <a:ext cx="11955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O Painel de Coletas exibe as informações fornecidas através de um período desejado. Para realizar a consulta por período, basta colocar a data inicial em “Inicio do Período” e a data final em “Fim do Período” e clicar na lupa.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B43675C-D91C-9536-7AC5-3C0431F13B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38"/>
          <a:stretch/>
        </p:blipFill>
        <p:spPr>
          <a:xfrm>
            <a:off x="665067" y="2060812"/>
            <a:ext cx="10861865" cy="3091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33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330CB44-E661-C90C-E1CE-548A3FD0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37" y="100082"/>
            <a:ext cx="1629885" cy="748058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Barlow" panose="00000500000000000000" pitchFamily="2" charset="0"/>
              </a:rPr>
              <a:t>Painel de </a:t>
            </a:r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Coletas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13AB5DF-348B-6022-CC2B-DC7C7BC9FCE2}"/>
              </a:ext>
            </a:extLst>
          </p:cNvPr>
          <p:cNvSpPr txBox="1"/>
          <p:nvPr/>
        </p:nvSpPr>
        <p:spPr>
          <a:xfrm>
            <a:off x="128244" y="945688"/>
            <a:ext cx="11955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As coletas serão exibidas em tabela e podem ser exportadas em Excel (.</a:t>
            </a:r>
            <a:r>
              <a:rPr lang="pt-BR" sz="1600" b="1" dirty="0" err="1"/>
              <a:t>xlsx</a:t>
            </a:r>
            <a:r>
              <a:rPr lang="pt-BR" sz="1600" b="1" dirty="0"/>
              <a:t>). Na tabela, é possível visualizar o ID Coleta, Data, Qtde de Pedidos, Número de Volumes, Status, Qtde Itens Coletar – PL e Ação*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AC2CF41-4017-A2AD-234E-9EE2B5A1F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469" y="1628011"/>
            <a:ext cx="7983062" cy="4322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96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330CB44-E661-C90C-E1CE-548A3FD0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37" y="100082"/>
            <a:ext cx="1629885" cy="748058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Barlow" panose="00000500000000000000" pitchFamily="2" charset="0"/>
              </a:rPr>
              <a:t>Painel de </a:t>
            </a:r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Coletas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13AB5DF-348B-6022-CC2B-DC7C7BC9FCE2}"/>
              </a:ext>
            </a:extLst>
          </p:cNvPr>
          <p:cNvSpPr txBox="1"/>
          <p:nvPr/>
        </p:nvSpPr>
        <p:spPr>
          <a:xfrm>
            <a:off x="128244" y="966620"/>
            <a:ext cx="11955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No campo Ação* ao clicar no olho de exibição, uma aba suspensa será exibida com algumas informações adicionais sobre a coleta selecionada. A aba terá informações mais detalhadas do Pack </a:t>
            </a:r>
            <a:r>
              <a:rPr lang="pt-BR" sz="1600" b="1" dirty="0" err="1"/>
              <a:t>List</a:t>
            </a:r>
            <a:r>
              <a:rPr lang="pt-BR" sz="1600" b="1" dirty="0"/>
              <a:t>, Pedido, Nota e Volumes. Contudo, a mesma também possui um segundo olho de exibição que te redirecionará para a guia Detalhes do Pedido em uma nova guia em seu navegador.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5DAFE0B-F9AF-24BA-3E8E-B09D61F666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764" t="21830"/>
          <a:stretch/>
        </p:blipFill>
        <p:spPr>
          <a:xfrm>
            <a:off x="958444" y="2992835"/>
            <a:ext cx="2615355" cy="1204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1B1C9C1B-D955-93A7-6E73-AC190E53796D}"/>
              </a:ext>
            </a:extLst>
          </p:cNvPr>
          <p:cNvGrpSpPr/>
          <p:nvPr/>
        </p:nvGrpSpPr>
        <p:grpSpPr>
          <a:xfrm>
            <a:off x="4104254" y="1916097"/>
            <a:ext cx="3549895" cy="4149372"/>
            <a:chOff x="5574431" y="1378423"/>
            <a:chExt cx="4118696" cy="4801473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8D44FBDB-E33C-6578-9195-B0DC3F134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4431" y="1378423"/>
              <a:ext cx="4118696" cy="48014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7135DB5-5D2B-66B2-35B3-631ACCA027A0}"/>
                </a:ext>
              </a:extLst>
            </p:cNvPr>
            <p:cNvSpPr/>
            <p:nvPr/>
          </p:nvSpPr>
          <p:spPr>
            <a:xfrm>
              <a:off x="7110484" y="1476542"/>
              <a:ext cx="709683" cy="256724"/>
            </a:xfrm>
            <a:prstGeom prst="rect">
              <a:avLst/>
            </a:prstGeom>
            <a:solidFill>
              <a:srgbClr val="E3E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7321E846-0534-2505-8B93-795CD157D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754" y="2992835"/>
            <a:ext cx="3847649" cy="1319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323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330CB44-E661-C90C-E1CE-548A3FD0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37" y="100082"/>
            <a:ext cx="2147906" cy="748058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Barlow" panose="00000500000000000000" pitchFamily="2" charset="0"/>
              </a:rPr>
              <a:t>Consulta de </a:t>
            </a:r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Pedidos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13AB5DF-348B-6022-CC2B-DC7C7BC9FCE2}"/>
              </a:ext>
            </a:extLst>
          </p:cNvPr>
          <p:cNvSpPr txBox="1"/>
          <p:nvPr/>
        </p:nvSpPr>
        <p:spPr>
          <a:xfrm>
            <a:off x="128244" y="966620"/>
            <a:ext cx="11955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O Painel de Consulta de Pedidos segue a mesma premissa do Painel de Coletas. Sendo assim, em caso de consultas por período, basta selecionar o período inicial e período final. Contudo, em caso de consultas individuais, pode-se usar número do pedido, NF ou CPF do cliente e clicar na lupa. O relatório de pedidos pode ser exportado em Excel (.</a:t>
            </a:r>
            <a:r>
              <a:rPr lang="pt-BR" sz="1600" b="1" dirty="0" err="1"/>
              <a:t>xlsx</a:t>
            </a:r>
            <a:r>
              <a:rPr lang="pt-BR" sz="1600" b="1" dirty="0"/>
              <a:t>).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EFF26D9-CEBE-6BCB-2A0D-670AEE686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205" y="1916097"/>
            <a:ext cx="8189590" cy="401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58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330CB44-E661-C90C-E1CE-548A3FD0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37" y="100082"/>
            <a:ext cx="2147906" cy="748058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Barlow" panose="00000500000000000000" pitchFamily="2" charset="0"/>
              </a:rPr>
              <a:t>Consulta de </a:t>
            </a:r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Pedidos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13AB5DF-348B-6022-CC2B-DC7C7BC9FCE2}"/>
              </a:ext>
            </a:extLst>
          </p:cNvPr>
          <p:cNvSpPr txBox="1"/>
          <p:nvPr/>
        </p:nvSpPr>
        <p:spPr>
          <a:xfrm>
            <a:off x="128244" y="966620"/>
            <a:ext cx="11955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Os pedidos serão exibidos em formato de tabela e nela teremos as informações de ID Pedidos, Unidade (Marca), Pedido Cliente, Nome do cliente destinatário, Endereço, Cidade, Status do Pedido, Qtde de Volumes, Data Prevista de Entrega e a Ação*. Neste caso, o campo Ação possui o olho de exibição que irá encaminhar o usuário para página Detalhes do Pedido.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0908D33-041F-5E16-F538-119A1F8A5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15" y="1916097"/>
            <a:ext cx="10646135" cy="397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625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330CB44-E661-C90C-E1CE-548A3FD0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37" y="100082"/>
            <a:ext cx="2147906" cy="748058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Barlow" panose="00000500000000000000" pitchFamily="2" charset="0"/>
              </a:rPr>
              <a:t>Detalhes do</a:t>
            </a:r>
            <a:br>
              <a:rPr lang="pt-BR" sz="2400" b="1" dirty="0">
                <a:latin typeface="Barlow" panose="00000500000000000000" pitchFamily="2" charset="0"/>
              </a:rPr>
            </a:br>
            <a:r>
              <a:rPr lang="pt-BR" sz="2400" b="1" dirty="0">
                <a:solidFill>
                  <a:srgbClr val="F68624"/>
                </a:solidFill>
                <a:latin typeface="Barlow" panose="00000500000000000000" pitchFamily="2" charset="0"/>
              </a:rPr>
              <a:t>Pedidos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546309-AE2C-8DE4-2404-0CE8261D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6068" l="40996" r="62738"/>
                    </a14:imgEffect>
                  </a14:imgLayer>
                </a14:imgProps>
              </a:ext>
            </a:extLst>
          </a:blip>
          <a:srcRect l="39080" t="20520" r="34390" b="9993"/>
          <a:stretch/>
        </p:blipFill>
        <p:spPr>
          <a:xfrm>
            <a:off x="128244" y="100081"/>
            <a:ext cx="507993" cy="7480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13AB5DF-348B-6022-CC2B-DC7C7BC9FCE2}"/>
              </a:ext>
            </a:extLst>
          </p:cNvPr>
          <p:cNvSpPr txBox="1"/>
          <p:nvPr/>
        </p:nvSpPr>
        <p:spPr>
          <a:xfrm>
            <a:off x="128244" y="966620"/>
            <a:ext cx="11955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/>
              <a:t>A guia Detalhes do Pedido tem como função exibir informações mais detalhadas do pedido consultado, ou seja, teremos a exibição dos Detalhes do Pedidos, Volumes, Tentativa de Entregas e o Tracking (fluxo) do pedido até o momento em que foi consultado.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71DDEB-61DF-8D63-4CE6-F97F9E253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37" y="1551395"/>
            <a:ext cx="10966493" cy="4399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52231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56598e-131f-4454-8fdf-8c04682ff70d">
      <Terms xmlns="http://schemas.microsoft.com/office/infopath/2007/PartnerControls"/>
    </lcf76f155ced4ddcb4097134ff3c332f>
    <TaxCatchAll xmlns="76b18297-03ae-429f-8794-f92c94c434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7DA8360EBD27F4CB58A200F038E75FE" ma:contentTypeVersion="13" ma:contentTypeDescription="Crie um novo documento." ma:contentTypeScope="" ma:versionID="6f93873e133faeb2449c36a252ebe1d7">
  <xsd:schema xmlns:xsd="http://www.w3.org/2001/XMLSchema" xmlns:xs="http://www.w3.org/2001/XMLSchema" xmlns:p="http://schemas.microsoft.com/office/2006/metadata/properties" xmlns:ns2="1a56598e-131f-4454-8fdf-8c04682ff70d" xmlns:ns3="76b18297-03ae-429f-8794-f92c94c43453" targetNamespace="http://schemas.microsoft.com/office/2006/metadata/properties" ma:root="true" ma:fieldsID="b1c8cab98738b4dd569da6c8c2505519" ns2:_="" ns3:_="">
    <xsd:import namespace="1a56598e-131f-4454-8fdf-8c04682ff70d"/>
    <xsd:import namespace="76b18297-03ae-429f-8794-f92c94c434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6598e-131f-4454-8fdf-8c04682ff7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6ce81431-d9d9-46b8-9a96-6703e6e5e5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18297-03ae-429f-8794-f92c94c4345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3cd677f-5923-4f4c-a793-7b5ff6a772e4}" ma:internalName="TaxCatchAll" ma:showField="CatchAllData" ma:web="76b18297-03ae-429f-8794-f92c94c434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29EF60-1663-48E2-835B-20594D092E10}">
  <ds:schemaRefs>
    <ds:schemaRef ds:uri="http://schemas.microsoft.com/office/2006/metadata/properties"/>
    <ds:schemaRef ds:uri="http://schemas.microsoft.com/office/infopath/2007/PartnerControls"/>
    <ds:schemaRef ds:uri="1a56598e-131f-4454-8fdf-8c04682ff70d"/>
    <ds:schemaRef ds:uri="76b18297-03ae-429f-8794-f92c94c43453"/>
  </ds:schemaRefs>
</ds:datastoreItem>
</file>

<file path=customXml/itemProps2.xml><?xml version="1.0" encoding="utf-8"?>
<ds:datastoreItem xmlns:ds="http://schemas.openxmlformats.org/officeDocument/2006/customXml" ds:itemID="{77E503FD-6D6C-4217-BC47-E3C48DA9D5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23BE8C-65C7-41D3-940A-F6A2989E18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6598e-131f-4454-8fdf-8c04682ff70d"/>
    <ds:schemaRef ds:uri="76b18297-03ae-429f-8794-f92c94c434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13540</TotalTime>
  <Words>1261</Words>
  <Application>Microsoft Office PowerPoint</Application>
  <PresentationFormat>Widescreen</PresentationFormat>
  <Paragraphs>70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Apresentação do PowerPoint</vt:lpstr>
      <vt:lpstr>Primeiros Passos </vt:lpstr>
      <vt:lpstr>Menu </vt:lpstr>
      <vt:lpstr>Painel de Coletas</vt:lpstr>
      <vt:lpstr>Painel de Coletas</vt:lpstr>
      <vt:lpstr>Painel de Coletas</vt:lpstr>
      <vt:lpstr>Consulta de Pedidos</vt:lpstr>
      <vt:lpstr>Consulta de Pedidos</vt:lpstr>
      <vt:lpstr>Detalhes do Pedidos</vt:lpstr>
      <vt:lpstr>Detalhes do Pedidos</vt:lpstr>
      <vt:lpstr>TICKETS</vt:lpstr>
      <vt:lpstr>TICKETS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Rufino</dc:creator>
  <cp:lastModifiedBy>Cibele Cristina Putti</cp:lastModifiedBy>
  <cp:revision>77</cp:revision>
  <dcterms:created xsi:type="dcterms:W3CDTF">2022-09-26T16:53:30Z</dcterms:created>
  <dcterms:modified xsi:type="dcterms:W3CDTF">2024-04-15T16:55:37Z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0x01010057DA8360EBD27F4CB58A200F038E75FE</vt:lpwstr>
  </property>
</Properties>
</file>