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0E3"/>
    <a:srgbClr val="171717"/>
    <a:srgbClr val="343434"/>
    <a:srgbClr val="212121"/>
    <a:srgbClr val="6E8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00E0D-821E-EB7C-E8F2-8C5859205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4513BE-5841-3B08-0338-0C9AD8C39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774935-2B32-EFBF-5FB2-690E785F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0DF747-FD09-BA73-14BF-4919D1BE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656593-A64A-2E7C-AAC9-7BEA0490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6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A1C8D-316B-222E-D43C-E41CD40A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F2EC46-04C4-362B-7EE6-AF0D83CBF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29A50E-2EDA-5C54-A45B-1F3939B1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E83841-BDA1-2F5E-C7F2-22FB9E57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03B3B6-9015-E8BF-1072-6C27CE94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45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53ABFE-9B7B-4BD0-04A1-55387273D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97D0EC-C371-ACCB-DA65-91E6F1C85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E535E1-2D95-8005-1E92-A19ADB94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FFB27B-06EE-C1FA-4FBD-7E97D5AE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599037-47A2-137C-D5D6-E37EE262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04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EB068-AB70-6C5D-7422-B05FB76F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F9EFD-01B4-0F71-FDEC-92B662403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B791D5-9503-8D58-EE7B-3F8FC582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6F89C1-E84A-5321-4ABA-5882C466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3F0B0D-A716-C57D-137B-45F0C408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07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933C6-58D6-70EF-BF50-E6F89146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3B2BAD-24D4-A6EB-A933-1C0D64270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80D0FC-739A-2EF2-7A53-5315676C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E25B2-0AF2-F94A-034A-162DE0945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8DBA2F-D21D-F395-EAEE-78C89FC7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79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D44AC-5940-681E-3358-1CDB8D2C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AC1609-E0E4-5D4C-952E-6E7EAD69F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EED2B6-590B-6E38-41DA-63E2C8D19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EAA3D4-3980-1295-C986-12DF3937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31032E-9ECB-402D-EC61-E3971146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A735E1-47A2-A94C-2BD5-F336E3B6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65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32D8E-2D00-C0AB-6C2B-403E09A0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35B2FE-219E-2B05-EFDD-450C7C8E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42B8444-3248-E3CD-F79F-535B2B31B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E8F573-41C4-E08E-E984-69B836931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8AC430-9081-473C-AFF9-17260C94E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1FCD8E8-1427-FE96-1F2E-D09E7A39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C8B243-48EF-A169-4A0C-4FD648A3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94E651-0A53-DD50-42AA-45FF012E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76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34CA2-F809-40C8-1222-CDB78FF3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0D60BDB-1A1B-5CAB-350C-9B328102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3FEBE9-4A48-6E27-503A-18E2B2D3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80D468-A52E-644C-57D7-91AB4B1A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22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09B24B-D8BE-C337-5B65-E9155BC0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3198CB-26E7-55D1-9A52-0743BD75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472654-721E-FE2D-03A6-6A7CB4F0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80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8D5DF-1D66-828C-39E7-CCF4568A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B3F22C-4DA2-1CD2-94A4-52714061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838730-11DD-C833-61B1-805988A2E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BB1E54-8A17-4B66-D854-5E053A7A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3D76F1-BAF0-CE29-613C-2A61788F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4A634F8-91BB-B15C-6A0E-72A9E59D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83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FCBCA-1245-758A-BC76-4B9ECC19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0D845D6-FBA6-CE33-CA78-E942A4644D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D45EFF-A4FD-B8C8-DD64-D86588A27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4ECE81-385C-068C-6D0D-DE85186F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9C2F01-793D-24C7-5821-B4CE9CBB5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6F2CDB-92B2-BBDA-B52C-A0EE8F22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4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E27FC25-2C6D-B54C-6A88-B34C4EBB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DC7115-32DC-5FE0-2ED0-A422A67A9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0332AF-9ABB-1267-A99D-9F076DC3D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439A76-F89E-42E5-8D5B-D474C4F75DAA}" type="datetimeFigureOut">
              <a:rPr lang="pt-BR" smtClean="0"/>
              <a:t>15/07/2025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EDC39D-0D1E-11F9-E0C2-94B6C7A25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AF83CD-6DBC-5638-F1D9-6C93E52C5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96E7A-1F2E-4896-B86B-348FAEA231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26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8D44E11-4455-1EDA-07D0-74A0E3948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8939" y="2762040"/>
            <a:ext cx="7594121" cy="849194"/>
          </a:xfrm>
        </p:spPr>
        <p:txBody>
          <a:bodyPr anchor="ctr">
            <a:normAutofit/>
          </a:bodyPr>
          <a:lstStyle/>
          <a:p>
            <a:pPr>
              <a:lnSpc>
                <a:spcPct val="135000"/>
              </a:lnSpc>
            </a:pPr>
            <a:r>
              <a:rPr lang="pt-BR" sz="2400" dirty="0"/>
              <a:t>Reduza seus Custos Fixos com o Grupo Posthaus!</a:t>
            </a:r>
            <a:endParaRPr lang="pt-BR" sz="3200" b="1" dirty="0">
              <a:solidFill>
                <a:srgbClr val="212121"/>
              </a:solidFill>
              <a:latin typeface="+mj-lt"/>
            </a:endParaRPr>
          </a:p>
        </p:txBody>
      </p:sp>
      <p:pic>
        <p:nvPicPr>
          <p:cNvPr id="6" name="Imagem 5" descr="Mouse de computador&#10;&#10;Descrição gerada automaticamente com confiança média">
            <a:extLst>
              <a:ext uri="{FF2B5EF4-FFF2-40B4-BE49-F238E27FC236}">
                <a16:creationId xmlns:a16="http://schemas.microsoft.com/office/drawing/2014/main" id="{0EF0C90F-45F4-DFD5-B794-F4CF00A98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675015F5-81BC-4206-6256-119B1C3BA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1" y="2706149"/>
            <a:ext cx="3624035" cy="1052435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73C796C3-230A-EC8C-0C4E-C1235ACC14D2}"/>
              </a:ext>
            </a:extLst>
          </p:cNvPr>
          <p:cNvSpPr txBox="1">
            <a:spLocks/>
          </p:cNvSpPr>
          <p:nvPr/>
        </p:nvSpPr>
        <p:spPr>
          <a:xfrm>
            <a:off x="1007381" y="3910984"/>
            <a:ext cx="4998454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Otimize sua logística e reduza custos!</a:t>
            </a:r>
          </a:p>
        </p:txBody>
      </p:sp>
    </p:spTree>
    <p:extLst>
      <p:ext uri="{BB962C8B-B14F-4D97-AF65-F5344CB8AC3E}">
        <p14:creationId xmlns:p14="http://schemas.microsoft.com/office/powerpoint/2010/main" val="202037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C73B50D-4FF6-9543-5CC7-45E301DD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73" y="418890"/>
            <a:ext cx="7594121" cy="849194"/>
          </a:xfrm>
        </p:spPr>
        <p:txBody>
          <a:bodyPr>
            <a:normAutofit/>
          </a:bodyPr>
          <a:lstStyle/>
          <a:p>
            <a:pPr algn="l">
              <a:lnSpc>
                <a:spcPct val="135000"/>
              </a:lnSpc>
            </a:pPr>
            <a:r>
              <a:rPr lang="pt-BR" sz="3200" b="1" dirty="0">
                <a:solidFill>
                  <a:srgbClr val="212121"/>
                </a:solidFill>
                <a:latin typeface="+mj-lt"/>
              </a:rPr>
              <a:t>Nossos diferenciais em Fulfillment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D5F754E-0BED-E835-A661-C3AACCCD4FD7}"/>
              </a:ext>
            </a:extLst>
          </p:cNvPr>
          <p:cNvSpPr txBox="1">
            <a:spLocks/>
          </p:cNvSpPr>
          <p:nvPr/>
        </p:nvSpPr>
        <p:spPr>
          <a:xfrm>
            <a:off x="600973" y="1585376"/>
            <a:ext cx="3582829" cy="84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Experiência e</a:t>
            </a:r>
            <a:b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Eficiência Comprovadas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60A4E9F-6E8E-11B1-E6AF-4F1397B489BD}"/>
              </a:ext>
            </a:extLst>
          </p:cNvPr>
          <p:cNvCxnSpPr>
            <a:cxnSpLocks/>
          </p:cNvCxnSpPr>
          <p:nvPr/>
        </p:nvCxnSpPr>
        <p:spPr>
          <a:xfrm flipH="1">
            <a:off x="2191109" y="4019911"/>
            <a:ext cx="10000891" cy="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D1DFE5-CEB5-0F0A-77E2-DB4AE0996850}"/>
              </a:ext>
            </a:extLst>
          </p:cNvPr>
          <p:cNvSpPr txBox="1"/>
          <p:nvPr/>
        </p:nvSpPr>
        <p:spPr>
          <a:xfrm>
            <a:off x="600973" y="2675505"/>
            <a:ext cx="35828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40 anos de experiência em Fulfillment B2C: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garantimos operações logísticas seguras e eficientes.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A2CF05A-01C7-F4FD-05CE-6E58AB08692F}"/>
              </a:ext>
            </a:extLst>
          </p:cNvPr>
          <p:cNvSpPr txBox="1">
            <a:spLocks/>
          </p:cNvSpPr>
          <p:nvPr/>
        </p:nvSpPr>
        <p:spPr>
          <a:xfrm>
            <a:off x="5402394" y="1585376"/>
            <a:ext cx="3582829" cy="84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Soluções</a:t>
            </a:r>
            <a:b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Completas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35AA42-C2AF-4668-4CD0-295CEE2223D2}"/>
              </a:ext>
            </a:extLst>
          </p:cNvPr>
          <p:cNvSpPr txBox="1"/>
          <p:nvPr/>
        </p:nvSpPr>
        <p:spPr>
          <a:xfrm>
            <a:off x="5402394" y="2675505"/>
            <a:ext cx="35828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Processo completo de logística: 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Recebimento, armazenamento, separação de pedidos, embalagem e disponibilização para transportadoras.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8A69DBE-1CA2-81AD-8BDD-CCFAC43BC637}"/>
              </a:ext>
            </a:extLst>
          </p:cNvPr>
          <p:cNvSpPr/>
          <p:nvPr/>
        </p:nvSpPr>
        <p:spPr>
          <a:xfrm rot="5400000">
            <a:off x="11072821" y="747002"/>
            <a:ext cx="1866181" cy="372176"/>
          </a:xfrm>
          <a:prstGeom prst="rect">
            <a:avLst/>
          </a:prstGeom>
          <a:solidFill>
            <a:srgbClr val="5070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0FB79C6-E479-DD74-9E75-2564C7A2B46A}"/>
              </a:ext>
            </a:extLst>
          </p:cNvPr>
          <p:cNvSpPr txBox="1">
            <a:spLocks/>
          </p:cNvSpPr>
          <p:nvPr/>
        </p:nvSpPr>
        <p:spPr>
          <a:xfrm>
            <a:off x="600972" y="4423430"/>
            <a:ext cx="3582829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Gestão</a:t>
            </a:r>
            <a:b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Devoluções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4E13C80-8289-F058-F644-3C0178D39DC9}"/>
              </a:ext>
            </a:extLst>
          </p:cNvPr>
          <p:cNvSpPr txBox="1"/>
          <p:nvPr/>
        </p:nvSpPr>
        <p:spPr>
          <a:xfrm>
            <a:off x="600972" y="5496291"/>
            <a:ext cx="35828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Especialistas em devoluções: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Expertise em faturamento e tratamento de devoluções dos clientes.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0455062F-5125-92CE-1572-75E0E69CBD70}"/>
              </a:ext>
            </a:extLst>
          </p:cNvPr>
          <p:cNvSpPr txBox="1">
            <a:spLocks/>
          </p:cNvSpPr>
          <p:nvPr/>
        </p:nvSpPr>
        <p:spPr>
          <a:xfrm>
            <a:off x="5402394" y="4423430"/>
            <a:ext cx="3582829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Acuracidade</a:t>
            </a:r>
            <a:b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 Estoque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FC7289B-40F9-1B5B-C1EA-1791773E3504}"/>
              </a:ext>
            </a:extLst>
          </p:cNvPr>
          <p:cNvSpPr txBox="1"/>
          <p:nvPr/>
        </p:nvSpPr>
        <p:spPr>
          <a:xfrm>
            <a:off x="5402394" y="5496291"/>
            <a:ext cx="3582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Inventários cíclicos diários: 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Equipe específica para manter a precisão do estoque.</a:t>
            </a:r>
          </a:p>
        </p:txBody>
      </p:sp>
      <p:pic>
        <p:nvPicPr>
          <p:cNvPr id="26" name="Imagem 25" descr="Forma&#10;&#10;Descrição gerada automaticamente com confiança média">
            <a:extLst>
              <a:ext uri="{FF2B5EF4-FFF2-40B4-BE49-F238E27FC236}">
                <a16:creationId xmlns:a16="http://schemas.microsoft.com/office/drawing/2014/main" id="{9CB7ED67-E4B4-4464-C628-C22306BBD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36" y="6196855"/>
            <a:ext cx="1266087" cy="3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C73B50D-4FF6-9543-5CC7-45E301DD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73" y="418890"/>
            <a:ext cx="7594121" cy="849194"/>
          </a:xfrm>
        </p:spPr>
        <p:txBody>
          <a:bodyPr>
            <a:normAutofit/>
          </a:bodyPr>
          <a:lstStyle/>
          <a:p>
            <a:pPr algn="l">
              <a:lnSpc>
                <a:spcPct val="135000"/>
              </a:lnSpc>
            </a:pPr>
            <a:r>
              <a:rPr lang="pt-BR" sz="3200" b="1" dirty="0">
                <a:solidFill>
                  <a:srgbClr val="212121"/>
                </a:solidFill>
                <a:latin typeface="+mj-lt"/>
              </a:rPr>
              <a:t>Nossos diferenciais em Fulfillment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D5F754E-0BED-E835-A661-C3AACCCD4FD7}"/>
              </a:ext>
            </a:extLst>
          </p:cNvPr>
          <p:cNvSpPr txBox="1">
            <a:spLocks/>
          </p:cNvSpPr>
          <p:nvPr/>
        </p:nvSpPr>
        <p:spPr>
          <a:xfrm>
            <a:off x="2793335" y="1794829"/>
            <a:ext cx="3582829" cy="84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Atendimento</a:t>
            </a:r>
            <a:b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ao Cliente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60A4E9F-6E8E-11B1-E6AF-4F1397B489BD}"/>
              </a:ext>
            </a:extLst>
          </p:cNvPr>
          <p:cNvCxnSpPr>
            <a:cxnSpLocks/>
          </p:cNvCxnSpPr>
          <p:nvPr/>
        </p:nvCxnSpPr>
        <p:spPr>
          <a:xfrm flipH="1">
            <a:off x="664234" y="4807334"/>
            <a:ext cx="11527766" cy="0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D1DFE5-CEB5-0F0A-77E2-DB4AE0996850}"/>
              </a:ext>
            </a:extLst>
          </p:cNvPr>
          <p:cNvSpPr txBox="1"/>
          <p:nvPr/>
        </p:nvSpPr>
        <p:spPr>
          <a:xfrm>
            <a:off x="2793335" y="2884958"/>
            <a:ext cx="35828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Segunda a sexta, das 8h às 20h,</a:t>
            </a:r>
            <a:b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Sábados, das 9h às 18h.</a:t>
            </a:r>
            <a:b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2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Serviço de acompanhamento de entrega.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A2CF05A-01C7-F4FD-05CE-6E58AB08692F}"/>
              </a:ext>
            </a:extLst>
          </p:cNvPr>
          <p:cNvSpPr txBox="1">
            <a:spLocks/>
          </p:cNvSpPr>
          <p:nvPr/>
        </p:nvSpPr>
        <p:spPr>
          <a:xfrm>
            <a:off x="7951676" y="1794829"/>
            <a:ext cx="3582829" cy="84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Eficiência e</a:t>
            </a:r>
            <a:b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Redução de Custos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35AA42-C2AF-4668-4CD0-295CEE2223D2}"/>
              </a:ext>
            </a:extLst>
          </p:cNvPr>
          <p:cNvSpPr txBox="1"/>
          <p:nvPr/>
        </p:nvSpPr>
        <p:spPr>
          <a:xfrm>
            <a:off x="7951676" y="2884958"/>
            <a:ext cx="35828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Variedade de embalagens: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Tamanhos diversos para maximizar a eficiência e reduzir custos de aquisição e administração.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8A69DBE-1CA2-81AD-8BDD-CCFAC43BC637}"/>
              </a:ext>
            </a:extLst>
          </p:cNvPr>
          <p:cNvSpPr/>
          <p:nvPr/>
        </p:nvSpPr>
        <p:spPr>
          <a:xfrm rot="5400000">
            <a:off x="11072821" y="747002"/>
            <a:ext cx="1866181" cy="372176"/>
          </a:xfrm>
          <a:prstGeom prst="rect">
            <a:avLst/>
          </a:prstGeom>
          <a:solidFill>
            <a:srgbClr val="5070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0FB79C6-E479-DD74-9E75-2564C7A2B46A}"/>
              </a:ext>
            </a:extLst>
          </p:cNvPr>
          <p:cNvSpPr txBox="1">
            <a:spLocks/>
          </p:cNvSpPr>
          <p:nvPr/>
        </p:nvSpPr>
        <p:spPr>
          <a:xfrm>
            <a:off x="600972" y="5313939"/>
            <a:ext cx="3582829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Reputação</a:t>
            </a:r>
            <a:b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no Mercado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4E13C80-8289-F058-F644-3C0178D39DC9}"/>
              </a:ext>
            </a:extLst>
          </p:cNvPr>
          <p:cNvSpPr txBox="1"/>
          <p:nvPr/>
        </p:nvSpPr>
        <p:spPr>
          <a:xfrm>
            <a:off x="2793335" y="5467827"/>
            <a:ext cx="44310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Reclame Aqui: 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Reconhecidos pela qualidade de suporte, atendimento e agilidade na resolução de problemas.</a:t>
            </a:r>
          </a:p>
        </p:txBody>
      </p:sp>
      <p:pic>
        <p:nvPicPr>
          <p:cNvPr id="2" name="Imagem 1" descr="Forma&#10;&#10;Descrição gerada automaticamente com confiança média">
            <a:extLst>
              <a:ext uri="{FF2B5EF4-FFF2-40B4-BE49-F238E27FC236}">
                <a16:creationId xmlns:a16="http://schemas.microsoft.com/office/drawing/2014/main" id="{5FD8F92B-8E87-3D59-0ECC-8453E109D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36" y="6196855"/>
            <a:ext cx="1266087" cy="367677"/>
          </a:xfrm>
          <a:prstGeom prst="rect">
            <a:avLst/>
          </a:prstGeom>
        </p:spPr>
      </p:pic>
      <p:pic>
        <p:nvPicPr>
          <p:cNvPr id="6" name="Imagem 5" descr="Homem de óculos falando no celular&#10;&#10;Descrição gerada automaticamente com confiança média">
            <a:extLst>
              <a:ext uri="{FF2B5EF4-FFF2-40B4-BE49-F238E27FC236}">
                <a16:creationId xmlns:a16="http://schemas.microsoft.com/office/drawing/2014/main" id="{0240263B-F728-84FD-7CB4-0EC0EFC39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2" y="1421972"/>
            <a:ext cx="1950648" cy="2925972"/>
          </a:xfrm>
          <a:prstGeom prst="rect">
            <a:avLst/>
          </a:prstGeom>
        </p:spPr>
      </p:pic>
      <p:pic>
        <p:nvPicPr>
          <p:cNvPr id="13" name="Imagem 12" descr="Teclado e mouse de computador&#10;&#10;Descrição gerada automaticamente">
            <a:extLst>
              <a:ext uri="{FF2B5EF4-FFF2-40B4-BE49-F238E27FC236}">
                <a16:creationId xmlns:a16="http://schemas.microsoft.com/office/drawing/2014/main" id="{B9D522D0-D7E1-77F0-7EC0-11115DA71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11" y="1421972"/>
            <a:ext cx="1950648" cy="29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2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C73B50D-4FF6-9543-5CC7-45E301DD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73" y="418890"/>
            <a:ext cx="7594121" cy="849194"/>
          </a:xfrm>
        </p:spPr>
        <p:txBody>
          <a:bodyPr>
            <a:normAutofit/>
          </a:bodyPr>
          <a:lstStyle/>
          <a:p>
            <a:pPr algn="l">
              <a:lnSpc>
                <a:spcPct val="135000"/>
              </a:lnSpc>
            </a:pPr>
            <a:r>
              <a:rPr lang="pt-BR" sz="3200" b="1" dirty="0">
                <a:solidFill>
                  <a:srgbClr val="212121"/>
                </a:solidFill>
                <a:latin typeface="+mj-lt"/>
              </a:rPr>
              <a:t>Clientes Satisfeitos com Nossos Serviços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D5F754E-0BED-E835-A661-C3AACCCD4FD7}"/>
              </a:ext>
            </a:extLst>
          </p:cNvPr>
          <p:cNvSpPr txBox="1">
            <a:spLocks/>
          </p:cNvSpPr>
          <p:nvPr/>
        </p:nvSpPr>
        <p:spPr>
          <a:xfrm>
            <a:off x="600973" y="2787445"/>
            <a:ext cx="3582829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Recebimento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D1DFE5-CEB5-0F0A-77E2-DB4AE0996850}"/>
              </a:ext>
            </a:extLst>
          </p:cNvPr>
          <p:cNvSpPr txBox="1"/>
          <p:nvPr/>
        </p:nvSpPr>
        <p:spPr>
          <a:xfrm>
            <a:off x="600972" y="3429000"/>
            <a:ext cx="42470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Processo Eficiente e Organizado:</a:t>
            </a:r>
          </a:p>
          <a:p>
            <a:pPr algn="l">
              <a:lnSpc>
                <a:spcPct val="100000"/>
              </a:lnSpc>
            </a:pPr>
            <a:endParaRPr lang="pt-BR" sz="1400" dirty="0">
              <a:solidFill>
                <a:srgbClr val="21212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Recebimento semanal de cargas do CD do cliente e diretamente de fabricantes e fornecedores.</a:t>
            </a:r>
          </a:p>
          <a:p>
            <a:pPr algn="l">
              <a:lnSpc>
                <a:spcPct val="100000"/>
              </a:lnSpc>
            </a:pPr>
            <a:endParaRPr lang="pt-BR" sz="1400" dirty="0">
              <a:solidFill>
                <a:srgbClr val="21212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Estoque Mínimo Recomendado: 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30 dias de vendas para evitar interrupções na cadeia logística e picos de demanda.</a:t>
            </a:r>
          </a:p>
          <a:p>
            <a:pPr algn="l">
              <a:lnSpc>
                <a:spcPct val="100000"/>
              </a:lnSpc>
            </a:pPr>
            <a:endParaRPr lang="pt-BR" sz="1400" dirty="0">
              <a:solidFill>
                <a:srgbClr val="21212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SLA de Recebimento (IN): 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Variando de D+1 a D+5, garantindo rapidez e confiabilidade na reposição de estoque.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8A69DBE-1CA2-81AD-8BDD-CCFAC43BC637}"/>
              </a:ext>
            </a:extLst>
          </p:cNvPr>
          <p:cNvSpPr/>
          <p:nvPr/>
        </p:nvSpPr>
        <p:spPr>
          <a:xfrm rot="5400000">
            <a:off x="11072821" y="747002"/>
            <a:ext cx="1866181" cy="372176"/>
          </a:xfrm>
          <a:prstGeom prst="rect">
            <a:avLst/>
          </a:prstGeom>
          <a:solidFill>
            <a:srgbClr val="5070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D1708DC5-FE55-EADA-B5E8-8A858CB92183}"/>
              </a:ext>
            </a:extLst>
          </p:cNvPr>
          <p:cNvSpPr txBox="1">
            <a:spLocks/>
          </p:cNvSpPr>
          <p:nvPr/>
        </p:nvSpPr>
        <p:spPr>
          <a:xfrm>
            <a:off x="5966603" y="2787445"/>
            <a:ext cx="3582829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Estoque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0C0AD2-5D59-D8A6-48D0-9EF9876E02CB}"/>
              </a:ext>
            </a:extLst>
          </p:cNvPr>
          <p:cNvSpPr txBox="1"/>
          <p:nvPr/>
        </p:nvSpPr>
        <p:spPr>
          <a:xfrm>
            <a:off x="5966602" y="3429000"/>
            <a:ext cx="42470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Gestão de Estoques: 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Eficiência e precisão com prateleiras de aço, </a:t>
            </a:r>
            <a:r>
              <a:rPr lang="pt-BR" sz="1400" dirty="0" err="1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bins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e posições porta-paletes.</a:t>
            </a:r>
          </a:p>
          <a:p>
            <a:pPr algn="l">
              <a:lnSpc>
                <a:spcPct val="100000"/>
              </a:lnSpc>
            </a:pPr>
            <a:endParaRPr lang="pt-BR" sz="1400" dirty="0">
              <a:solidFill>
                <a:srgbClr val="21212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Identificação com Código de Barras: 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Produtos identificados com EAN13 (pré-requisito).</a:t>
            </a:r>
          </a:p>
          <a:p>
            <a:pPr algn="l">
              <a:lnSpc>
                <a:spcPct val="100000"/>
              </a:lnSpc>
            </a:pPr>
            <a:endParaRPr lang="pt-BR" sz="1400" dirty="0">
              <a:solidFill>
                <a:srgbClr val="21212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Atualização em Tempo Real: 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Sistema que proporciona visibilidade imediata e decisões ágeis.</a:t>
            </a:r>
          </a:p>
        </p:txBody>
      </p:sp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8431CD9B-4A0C-749C-8580-9B3C5B25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36" y="6196855"/>
            <a:ext cx="1266087" cy="367677"/>
          </a:xfrm>
          <a:prstGeom prst="rect">
            <a:avLst/>
          </a:prstGeom>
        </p:spPr>
      </p:pic>
      <p:pic>
        <p:nvPicPr>
          <p:cNvPr id="9" name="Imagem 8" descr="Forma&#10;&#10;Descrição gerada automaticamente com confiança média">
            <a:extLst>
              <a:ext uri="{FF2B5EF4-FFF2-40B4-BE49-F238E27FC236}">
                <a16:creationId xmlns:a16="http://schemas.microsoft.com/office/drawing/2014/main" id="{3592E3DE-3303-8C10-3298-47763CD8B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11" y="1750842"/>
            <a:ext cx="1212217" cy="291428"/>
          </a:xfrm>
          <a:prstGeom prst="rect">
            <a:avLst/>
          </a:prstGeom>
        </p:spPr>
      </p:pic>
      <p:pic>
        <p:nvPicPr>
          <p:cNvPr id="19" name="Imagem 18" descr="Uma imagem contendo Logotipo&#10;&#10;Descrição gerada automaticamente">
            <a:extLst>
              <a:ext uri="{FF2B5EF4-FFF2-40B4-BE49-F238E27FC236}">
                <a16:creationId xmlns:a16="http://schemas.microsoft.com/office/drawing/2014/main" id="{7A13F511-5DE4-4AB6-8FF9-0989B109F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85" y="1709103"/>
            <a:ext cx="1468012" cy="386594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05D0469-26DE-F7A2-85DA-2CE31968A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573" y="1752600"/>
            <a:ext cx="1549681" cy="30574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7713E194-A6A1-4E4B-AEDB-4FB6AF9010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83023" y="1752600"/>
            <a:ext cx="1632851" cy="30574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80D55AD7-72CA-A526-54E2-B04FDE94D0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68700" y="1731149"/>
            <a:ext cx="1289486" cy="4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0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186C96E-498C-3EEE-6022-C6FA6712CEC4}"/>
              </a:ext>
            </a:extLst>
          </p:cNvPr>
          <p:cNvSpPr/>
          <p:nvPr/>
        </p:nvSpPr>
        <p:spPr>
          <a:xfrm rot="5400000">
            <a:off x="2168104" y="2077693"/>
            <a:ext cx="1866181" cy="5000446"/>
          </a:xfrm>
          <a:prstGeom prst="rect">
            <a:avLst/>
          </a:prstGeom>
          <a:solidFill>
            <a:srgbClr val="5070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73B50D-4FF6-9543-5CC7-45E301DD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73" y="418890"/>
            <a:ext cx="7594121" cy="849194"/>
          </a:xfrm>
        </p:spPr>
        <p:txBody>
          <a:bodyPr>
            <a:normAutofit/>
          </a:bodyPr>
          <a:lstStyle/>
          <a:p>
            <a:pPr algn="l">
              <a:lnSpc>
                <a:spcPct val="135000"/>
              </a:lnSpc>
            </a:pPr>
            <a:r>
              <a:rPr lang="pt-BR" sz="3200" b="1" dirty="0">
                <a:solidFill>
                  <a:srgbClr val="212121"/>
                </a:solidFill>
                <a:latin typeface="+mj-lt"/>
              </a:rPr>
              <a:t>Clientes Satisfeitos com Nossos Serviços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D5F754E-0BED-E835-A661-C3AACCCD4FD7}"/>
              </a:ext>
            </a:extLst>
          </p:cNvPr>
          <p:cNvSpPr txBox="1">
            <a:spLocks/>
          </p:cNvSpPr>
          <p:nvPr/>
        </p:nvSpPr>
        <p:spPr>
          <a:xfrm>
            <a:off x="600973" y="1743812"/>
            <a:ext cx="3582829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Controle de Qualidade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D1DFE5-CEB5-0F0A-77E2-DB4AE0996850}"/>
              </a:ext>
            </a:extLst>
          </p:cNvPr>
          <p:cNvSpPr txBox="1"/>
          <p:nvPr/>
        </p:nvSpPr>
        <p:spPr>
          <a:xfrm>
            <a:off x="600972" y="2385367"/>
            <a:ext cx="424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Recebimento Controlado:</a:t>
            </a:r>
            <a:b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Garantia de qualidade de seu estoque.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5EE0CC4-3EB3-658D-5794-E698C96BE4B4}"/>
              </a:ext>
            </a:extLst>
          </p:cNvPr>
          <p:cNvSpPr txBox="1">
            <a:spLocks/>
          </p:cNvSpPr>
          <p:nvPr/>
        </p:nvSpPr>
        <p:spPr>
          <a:xfrm>
            <a:off x="845401" y="3975454"/>
            <a:ext cx="3582829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Picking</a:t>
            </a:r>
            <a:endParaRPr lang="pt-BR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B514F6-EACD-CB70-B1EB-363A05EB97CC}"/>
              </a:ext>
            </a:extLst>
          </p:cNvPr>
          <p:cNvSpPr txBox="1"/>
          <p:nvPr/>
        </p:nvSpPr>
        <p:spPr>
          <a:xfrm>
            <a:off x="845400" y="4617009"/>
            <a:ext cx="424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Otimização: </a:t>
            </a: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Processos executados por ondas para otimizar a velocidade de saída dos pedidos.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2FCB2C9-AC86-E305-9450-28C4843BE405}"/>
              </a:ext>
            </a:extLst>
          </p:cNvPr>
          <p:cNvSpPr/>
          <p:nvPr/>
        </p:nvSpPr>
        <p:spPr>
          <a:xfrm rot="5400000">
            <a:off x="7634377" y="1611867"/>
            <a:ext cx="1866181" cy="5932098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BFD1BC9C-CC2E-D209-B9D1-77FE725724D9}"/>
              </a:ext>
            </a:extLst>
          </p:cNvPr>
          <p:cNvSpPr txBox="1">
            <a:spLocks/>
          </p:cNvSpPr>
          <p:nvPr/>
        </p:nvSpPr>
        <p:spPr>
          <a:xfrm>
            <a:off x="5857338" y="3981734"/>
            <a:ext cx="3582829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Packing</a:t>
            </a:r>
            <a:endParaRPr lang="pt-BR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C3E8526-776B-A021-45DF-E47DB3B809E1}"/>
              </a:ext>
            </a:extLst>
          </p:cNvPr>
          <p:cNvSpPr txBox="1"/>
          <p:nvPr/>
        </p:nvSpPr>
        <p:spPr>
          <a:xfrm>
            <a:off x="5857337" y="4623289"/>
            <a:ext cx="424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Conferência de 100% dos Pedidos: </a:t>
            </a: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Foco na satisfação do cliente final, garantindo precisão e qualidade.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DD82853-BF94-5A01-3475-2B3CE488043A}"/>
              </a:ext>
            </a:extLst>
          </p:cNvPr>
          <p:cNvSpPr txBox="1">
            <a:spLocks/>
          </p:cNvSpPr>
          <p:nvPr/>
        </p:nvSpPr>
        <p:spPr>
          <a:xfrm>
            <a:off x="5857337" y="1743812"/>
            <a:ext cx="3582829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Expedição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768FA41-7EC0-99F5-D196-42A7EFA4A607}"/>
              </a:ext>
            </a:extLst>
          </p:cNvPr>
          <p:cNvSpPr txBox="1"/>
          <p:nvPr/>
        </p:nvSpPr>
        <p:spPr>
          <a:xfrm>
            <a:off x="5857336" y="2385367"/>
            <a:ext cx="5256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Processo Essencial: 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Embalagem, lacre, DANFE Simplificado e etiqueta para transportador. SLA de Expedição no mesmo dia (D+0 *), com início a partir do recebimento da nota fiscal autorizada.</a:t>
            </a:r>
          </a:p>
        </p:txBody>
      </p:sp>
      <p:pic>
        <p:nvPicPr>
          <p:cNvPr id="20" name="Imagem 19" descr="Forma&#10;&#10;Descrição gerada automaticamente com confiança média">
            <a:extLst>
              <a:ext uri="{FF2B5EF4-FFF2-40B4-BE49-F238E27FC236}">
                <a16:creationId xmlns:a16="http://schemas.microsoft.com/office/drawing/2014/main" id="{FD677D38-63A8-2CD3-E807-7B2D21961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36" y="6196855"/>
            <a:ext cx="1266087" cy="3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4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C73B50D-4FF6-9543-5CC7-45E301DD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73" y="418890"/>
            <a:ext cx="7594121" cy="849194"/>
          </a:xfrm>
        </p:spPr>
        <p:txBody>
          <a:bodyPr>
            <a:normAutofit/>
          </a:bodyPr>
          <a:lstStyle/>
          <a:p>
            <a:pPr algn="l">
              <a:lnSpc>
                <a:spcPct val="135000"/>
              </a:lnSpc>
            </a:pPr>
            <a:r>
              <a:rPr lang="pt-BR" sz="3200" b="1" dirty="0">
                <a:solidFill>
                  <a:srgbClr val="212121"/>
                </a:solidFill>
                <a:latin typeface="+mj-lt"/>
              </a:rPr>
              <a:t>Clientes Satisfeitos com Nossos Serviços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D5F754E-0BED-E835-A661-C3AACCCD4FD7}"/>
              </a:ext>
            </a:extLst>
          </p:cNvPr>
          <p:cNvSpPr txBox="1">
            <a:spLocks/>
          </p:cNvSpPr>
          <p:nvPr/>
        </p:nvSpPr>
        <p:spPr>
          <a:xfrm>
            <a:off x="600973" y="1650521"/>
            <a:ext cx="3582829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Reversa/Devolução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D1DFE5-CEB5-0F0A-77E2-DB4AE0996850}"/>
              </a:ext>
            </a:extLst>
          </p:cNvPr>
          <p:cNvSpPr txBox="1"/>
          <p:nvPr/>
        </p:nvSpPr>
        <p:spPr>
          <a:xfrm>
            <a:off x="600972" y="2292076"/>
            <a:ext cx="42470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Gestão Completa de Devoluções:</a:t>
            </a:r>
            <a:b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Inspeção quantitativa e qualitativa baseada em padrões fornecidos pelo contratante.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21212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Transparência:</a:t>
            </a:r>
            <a:b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Filmagem de todo o processo de logística reversa.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8A69DBE-1CA2-81AD-8BDD-CCFAC43BC637}"/>
              </a:ext>
            </a:extLst>
          </p:cNvPr>
          <p:cNvSpPr/>
          <p:nvPr/>
        </p:nvSpPr>
        <p:spPr>
          <a:xfrm rot="5400000">
            <a:off x="11072821" y="747002"/>
            <a:ext cx="1866181" cy="372176"/>
          </a:xfrm>
          <a:prstGeom prst="rect">
            <a:avLst/>
          </a:prstGeom>
          <a:solidFill>
            <a:srgbClr val="5070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D1708DC5-FE55-EADA-B5E8-8A858CB92183}"/>
              </a:ext>
            </a:extLst>
          </p:cNvPr>
          <p:cNvSpPr txBox="1">
            <a:spLocks/>
          </p:cNvSpPr>
          <p:nvPr/>
        </p:nvSpPr>
        <p:spPr>
          <a:xfrm>
            <a:off x="5966603" y="1650521"/>
            <a:ext cx="3582829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Etiquetagem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30C0AD2-5D59-D8A6-48D0-9EF9876E02CB}"/>
              </a:ext>
            </a:extLst>
          </p:cNvPr>
          <p:cNvSpPr txBox="1"/>
          <p:nvPr/>
        </p:nvSpPr>
        <p:spPr>
          <a:xfrm>
            <a:off x="5966602" y="2292076"/>
            <a:ext cx="4247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b="1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Identificação Eficiente:</a:t>
            </a:r>
            <a:r>
              <a:rPr lang="pt-BR" sz="1400" dirty="0">
                <a:solidFill>
                  <a:srgbClr val="21212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Aumenta a velocidade e precisão das operações.</a:t>
            </a:r>
          </a:p>
        </p:txBody>
      </p:sp>
      <p:pic>
        <p:nvPicPr>
          <p:cNvPr id="6" name="Imagem 5" descr="Forma&#10;&#10;Descrição gerada automaticamente com confiança média">
            <a:extLst>
              <a:ext uri="{FF2B5EF4-FFF2-40B4-BE49-F238E27FC236}">
                <a16:creationId xmlns:a16="http://schemas.microsoft.com/office/drawing/2014/main" id="{9F868B48-C409-41D9-AB37-4E919FEB3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36" y="6196855"/>
            <a:ext cx="1266087" cy="3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7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42" descr="Foto preta e branca de um prédio&#10;&#10;Descrição gerada automaticamente">
            <a:extLst>
              <a:ext uri="{FF2B5EF4-FFF2-40B4-BE49-F238E27FC236}">
                <a16:creationId xmlns:a16="http://schemas.microsoft.com/office/drawing/2014/main" id="{9FD7B98F-9BDD-8F60-3D3F-E9C74CE7A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877B08A1-07CC-75DC-7957-3CE5ACD09FF6}"/>
              </a:ext>
            </a:extLst>
          </p:cNvPr>
          <p:cNvSpPr/>
          <p:nvPr/>
        </p:nvSpPr>
        <p:spPr>
          <a:xfrm rot="5400000">
            <a:off x="5086720" y="-3461608"/>
            <a:ext cx="2018557" cy="12192002"/>
          </a:xfrm>
          <a:prstGeom prst="rect">
            <a:avLst/>
          </a:prstGeom>
          <a:solidFill>
            <a:srgbClr val="5070E3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73B50D-4FF6-9543-5CC7-45E301DD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73" y="418890"/>
            <a:ext cx="7594121" cy="849194"/>
          </a:xfrm>
        </p:spPr>
        <p:txBody>
          <a:bodyPr>
            <a:normAutofit/>
          </a:bodyPr>
          <a:lstStyle/>
          <a:p>
            <a:pPr algn="l">
              <a:lnSpc>
                <a:spcPct val="135000"/>
              </a:lnSpc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Nossa Estrutura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D5F754E-0BED-E835-A661-C3AACCCD4FD7}"/>
              </a:ext>
            </a:extLst>
          </p:cNvPr>
          <p:cNvSpPr txBox="1">
            <a:spLocks/>
          </p:cNvSpPr>
          <p:nvPr/>
        </p:nvSpPr>
        <p:spPr>
          <a:xfrm>
            <a:off x="600974" y="2129287"/>
            <a:ext cx="1943820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34.493 m²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D1DFE5-CEB5-0F0A-77E2-DB4AE0996850}"/>
              </a:ext>
            </a:extLst>
          </p:cNvPr>
          <p:cNvSpPr txBox="1"/>
          <p:nvPr/>
        </p:nvSpPr>
        <p:spPr>
          <a:xfrm>
            <a:off x="600973" y="2770842"/>
            <a:ext cx="194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Área Construída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BB9ABFE-51BE-A02B-C62D-A6482119B1EE}"/>
              </a:ext>
            </a:extLst>
          </p:cNvPr>
          <p:cNvSpPr txBox="1">
            <a:spLocks/>
          </p:cNvSpPr>
          <p:nvPr/>
        </p:nvSpPr>
        <p:spPr>
          <a:xfrm>
            <a:off x="3743865" y="2129287"/>
            <a:ext cx="1943820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B0EF74-D92D-DE2F-B675-93E6B878CB0D}"/>
              </a:ext>
            </a:extLst>
          </p:cNvPr>
          <p:cNvSpPr txBox="1"/>
          <p:nvPr/>
        </p:nvSpPr>
        <p:spPr>
          <a:xfrm>
            <a:off x="3743863" y="2770842"/>
            <a:ext cx="23521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Docas </a:t>
            </a:r>
            <a:b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(Inbound/Outbound)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DF956A5-A7E6-D84F-6FA8-0129F6DCB5E6}"/>
              </a:ext>
            </a:extLst>
          </p:cNvPr>
          <p:cNvCxnSpPr>
            <a:cxnSpLocks/>
          </p:cNvCxnSpPr>
          <p:nvPr/>
        </p:nvCxnSpPr>
        <p:spPr>
          <a:xfrm>
            <a:off x="3122763" y="1853291"/>
            <a:ext cx="0" cy="157570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8AE7521-DCA9-2D48-003E-AA547E45C1EF}"/>
              </a:ext>
            </a:extLst>
          </p:cNvPr>
          <p:cNvCxnSpPr>
            <a:cxnSpLocks/>
          </p:cNvCxnSpPr>
          <p:nvPr/>
        </p:nvCxnSpPr>
        <p:spPr>
          <a:xfrm>
            <a:off x="5966604" y="1853291"/>
            <a:ext cx="0" cy="157570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btítulo 2">
            <a:extLst>
              <a:ext uri="{FF2B5EF4-FFF2-40B4-BE49-F238E27FC236}">
                <a16:creationId xmlns:a16="http://schemas.microsoft.com/office/drawing/2014/main" id="{AFDCFFE0-6C22-0DF2-7A75-012C4F25FA83}"/>
              </a:ext>
            </a:extLst>
          </p:cNvPr>
          <p:cNvSpPr txBox="1">
            <a:spLocks/>
          </p:cNvSpPr>
          <p:nvPr/>
        </p:nvSpPr>
        <p:spPr>
          <a:xfrm>
            <a:off x="6374921" y="2129287"/>
            <a:ext cx="1943820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182.000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D2707E0-A04B-2B12-B568-BFBB8DB13DCA}"/>
              </a:ext>
            </a:extLst>
          </p:cNvPr>
          <p:cNvSpPr txBox="1"/>
          <p:nvPr/>
        </p:nvSpPr>
        <p:spPr>
          <a:xfrm>
            <a:off x="6374919" y="2770842"/>
            <a:ext cx="23521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Capacidade Total SKU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7AD4543-46FC-CAC7-C48F-2A7B5DCEB9A5}"/>
              </a:ext>
            </a:extLst>
          </p:cNvPr>
          <p:cNvCxnSpPr>
            <a:cxnSpLocks/>
          </p:cNvCxnSpPr>
          <p:nvPr/>
        </p:nvCxnSpPr>
        <p:spPr>
          <a:xfrm>
            <a:off x="8531525" y="1853291"/>
            <a:ext cx="0" cy="157570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ubtítulo 2">
            <a:extLst>
              <a:ext uri="{FF2B5EF4-FFF2-40B4-BE49-F238E27FC236}">
                <a16:creationId xmlns:a16="http://schemas.microsoft.com/office/drawing/2014/main" id="{EBF1B7F2-C915-ABFB-7EBE-E04CFABDB025}"/>
              </a:ext>
            </a:extLst>
          </p:cNvPr>
          <p:cNvSpPr txBox="1">
            <a:spLocks/>
          </p:cNvSpPr>
          <p:nvPr/>
        </p:nvSpPr>
        <p:spPr>
          <a:xfrm>
            <a:off x="8939842" y="2129287"/>
            <a:ext cx="1943820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16.238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8DD2D0A-C709-0E27-D5B9-F16E06256BF8}"/>
              </a:ext>
            </a:extLst>
          </p:cNvPr>
          <p:cNvSpPr txBox="1"/>
          <p:nvPr/>
        </p:nvSpPr>
        <p:spPr>
          <a:xfrm>
            <a:off x="8939840" y="2770842"/>
            <a:ext cx="23521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Estrutura Porta-paletes </a:t>
            </a:r>
            <a:r>
              <a:rPr lang="pt-BR" sz="1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(Endereços)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F305213-526F-B9B4-B467-E8376B43E906}"/>
              </a:ext>
            </a:extLst>
          </p:cNvPr>
          <p:cNvSpPr/>
          <p:nvPr/>
        </p:nvSpPr>
        <p:spPr>
          <a:xfrm rot="5400000">
            <a:off x="5086721" y="-1437748"/>
            <a:ext cx="2018557" cy="12192002"/>
          </a:xfrm>
          <a:prstGeom prst="rect">
            <a:avLst/>
          </a:prstGeom>
          <a:solidFill>
            <a:srgbClr val="171717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1B0D09D5-444A-DCCF-8427-799B0FB71329}"/>
              </a:ext>
            </a:extLst>
          </p:cNvPr>
          <p:cNvSpPr txBox="1">
            <a:spLocks/>
          </p:cNvSpPr>
          <p:nvPr/>
        </p:nvSpPr>
        <p:spPr>
          <a:xfrm>
            <a:off x="600973" y="4147842"/>
            <a:ext cx="1943820" cy="64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4,5 km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EB5B8CC-F912-4095-8E4B-68638DFC9AE5}"/>
              </a:ext>
            </a:extLst>
          </p:cNvPr>
          <p:cNvSpPr txBox="1"/>
          <p:nvPr/>
        </p:nvSpPr>
        <p:spPr>
          <a:xfrm>
            <a:off x="600972" y="4789397"/>
            <a:ext cx="1943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Esteira Transportadora de Pedidos</a:t>
            </a: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B2886B94-5CE5-8A05-E954-03476EF5010B}"/>
              </a:ext>
            </a:extLst>
          </p:cNvPr>
          <p:cNvSpPr txBox="1">
            <a:spLocks/>
          </p:cNvSpPr>
          <p:nvPr/>
        </p:nvSpPr>
        <p:spPr>
          <a:xfrm>
            <a:off x="3614467" y="4141417"/>
            <a:ext cx="1943820" cy="641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 datacenters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43514D8-D3ED-C886-F90E-068C007D3A7D}"/>
              </a:ext>
            </a:extLst>
          </p:cNvPr>
          <p:cNvSpPr txBox="1"/>
          <p:nvPr/>
        </p:nvSpPr>
        <p:spPr>
          <a:xfrm>
            <a:off x="3614465" y="4782972"/>
            <a:ext cx="235213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40 colaboradores</a:t>
            </a:r>
            <a:b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1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Estrutura de TI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BA307AED-19D4-872E-F125-6F3116899E79}"/>
              </a:ext>
            </a:extLst>
          </p:cNvPr>
          <p:cNvCxnSpPr>
            <a:cxnSpLocks/>
          </p:cNvCxnSpPr>
          <p:nvPr/>
        </p:nvCxnSpPr>
        <p:spPr>
          <a:xfrm>
            <a:off x="3122762" y="3871846"/>
            <a:ext cx="0" cy="1575709"/>
          </a:xfrm>
          <a:prstGeom prst="line">
            <a:avLst/>
          </a:prstGeom>
          <a:ln w="3175">
            <a:solidFill>
              <a:srgbClr val="5070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E109920F-64F7-7087-1877-BBBD9350F91F}"/>
              </a:ext>
            </a:extLst>
          </p:cNvPr>
          <p:cNvCxnSpPr>
            <a:cxnSpLocks/>
          </p:cNvCxnSpPr>
          <p:nvPr/>
        </p:nvCxnSpPr>
        <p:spPr>
          <a:xfrm>
            <a:off x="5966603" y="3871846"/>
            <a:ext cx="0" cy="1575709"/>
          </a:xfrm>
          <a:prstGeom prst="line">
            <a:avLst/>
          </a:prstGeom>
          <a:ln w="3175">
            <a:solidFill>
              <a:srgbClr val="5070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ubtítulo 2">
            <a:extLst>
              <a:ext uri="{FF2B5EF4-FFF2-40B4-BE49-F238E27FC236}">
                <a16:creationId xmlns:a16="http://schemas.microsoft.com/office/drawing/2014/main" id="{C779C17A-BB5A-DE5B-2DC0-DDAC33496E8E}"/>
              </a:ext>
            </a:extLst>
          </p:cNvPr>
          <p:cNvSpPr txBox="1">
            <a:spLocks/>
          </p:cNvSpPr>
          <p:nvPr/>
        </p:nvSpPr>
        <p:spPr>
          <a:xfrm>
            <a:off x="6225399" y="4147842"/>
            <a:ext cx="2306118" cy="641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Centro de Treinamento</a:t>
            </a:r>
            <a:endParaRPr lang="pt-BR" sz="2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9B32979-CD96-4B30-2AB7-C1F077C86F12}"/>
              </a:ext>
            </a:extLst>
          </p:cNvPr>
          <p:cNvSpPr txBox="1"/>
          <p:nvPr/>
        </p:nvSpPr>
        <p:spPr>
          <a:xfrm>
            <a:off x="6225392" y="4789397"/>
            <a:ext cx="23061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para novos colaboradores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17740C27-0A36-F2BD-A352-752A43B83048}"/>
              </a:ext>
            </a:extLst>
          </p:cNvPr>
          <p:cNvCxnSpPr>
            <a:cxnSpLocks/>
          </p:cNvCxnSpPr>
          <p:nvPr/>
        </p:nvCxnSpPr>
        <p:spPr>
          <a:xfrm>
            <a:off x="8531524" y="3871846"/>
            <a:ext cx="0" cy="1575709"/>
          </a:xfrm>
          <a:prstGeom prst="line">
            <a:avLst/>
          </a:prstGeom>
          <a:ln w="3175">
            <a:solidFill>
              <a:srgbClr val="5070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ubtítulo 2">
            <a:extLst>
              <a:ext uri="{FF2B5EF4-FFF2-40B4-BE49-F238E27FC236}">
                <a16:creationId xmlns:a16="http://schemas.microsoft.com/office/drawing/2014/main" id="{B8FF65F4-1B56-AA49-5F2F-0665B2CEF63D}"/>
              </a:ext>
            </a:extLst>
          </p:cNvPr>
          <p:cNvSpPr txBox="1">
            <a:spLocks/>
          </p:cNvSpPr>
          <p:nvPr/>
        </p:nvSpPr>
        <p:spPr>
          <a:xfrm>
            <a:off x="8936969" y="4147842"/>
            <a:ext cx="2306118" cy="6415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Programas de Desenvolvimento Social</a:t>
            </a:r>
            <a:endParaRPr lang="pt-BR" sz="28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67097AF7-6734-5CA0-9F40-76E55D369750}"/>
              </a:ext>
            </a:extLst>
          </p:cNvPr>
          <p:cNvSpPr txBox="1"/>
          <p:nvPr/>
        </p:nvSpPr>
        <p:spPr>
          <a:xfrm>
            <a:off x="8936962" y="4789397"/>
            <a:ext cx="2803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Jovens Talentos, Programa Sênior e Portadores de Talentos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BB51F6A4-7597-26E8-F725-F101062576F7}"/>
              </a:ext>
            </a:extLst>
          </p:cNvPr>
          <p:cNvSpPr txBox="1"/>
          <p:nvPr/>
        </p:nvSpPr>
        <p:spPr>
          <a:xfrm>
            <a:off x="600971" y="5976277"/>
            <a:ext cx="4738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rgbClr val="5070E3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pt-BR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Estúdio Fotográfico</a:t>
            </a:r>
            <a:endParaRPr lang="pt-BR" sz="2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Imagem 40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65E4AF16-E3E9-66FD-6AE8-9B1D70030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36" y="6199388"/>
            <a:ext cx="1257365" cy="3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m 126" descr="Foto em preto e branco de rua com prédios ao fundo&#10;&#10;Descrição gerada automaticamente">
            <a:extLst>
              <a:ext uri="{FF2B5EF4-FFF2-40B4-BE49-F238E27FC236}">
                <a16:creationId xmlns:a16="http://schemas.microsoft.com/office/drawing/2014/main" id="{3A9D1C90-7622-E2E6-0167-7E5746E41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C73B50D-4FF6-9543-5CC7-45E301DD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73" y="418890"/>
            <a:ext cx="7594121" cy="849194"/>
          </a:xfrm>
        </p:spPr>
        <p:txBody>
          <a:bodyPr>
            <a:normAutofit/>
          </a:bodyPr>
          <a:lstStyle/>
          <a:p>
            <a:pPr algn="l">
              <a:lnSpc>
                <a:spcPct val="135000"/>
              </a:lnSpc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Estrutura de Utilidades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1A116948-2A4B-1D52-88CB-B14F03233758}"/>
              </a:ext>
            </a:extLst>
          </p:cNvPr>
          <p:cNvGrpSpPr/>
          <p:nvPr/>
        </p:nvGrpSpPr>
        <p:grpSpPr>
          <a:xfrm>
            <a:off x="966771" y="2129766"/>
            <a:ext cx="2599930" cy="532894"/>
            <a:chOff x="966771" y="2004556"/>
            <a:chExt cx="2599930" cy="532894"/>
          </a:xfrm>
        </p:grpSpPr>
        <p:sp>
          <p:nvSpPr>
            <p:cNvPr id="5" name="Subtítulo 2">
              <a:extLst>
                <a:ext uri="{FF2B5EF4-FFF2-40B4-BE49-F238E27FC236}">
                  <a16:creationId xmlns:a16="http://schemas.microsoft.com/office/drawing/2014/main" id="{1D5F754E-0BED-E835-A661-C3AACCCD4FD7}"/>
                </a:ext>
              </a:extLst>
            </p:cNvPr>
            <p:cNvSpPr txBox="1">
              <a:spLocks/>
            </p:cNvSpPr>
            <p:nvPr/>
          </p:nvSpPr>
          <p:spPr>
            <a:xfrm>
              <a:off x="1502756" y="2004556"/>
              <a:ext cx="469195" cy="5328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pt-BR" sz="28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pic>
          <p:nvPicPr>
            <p:cNvPr id="14" name="Imagem 13" descr="Ícone&#10;&#10;Descrição gerada automaticamente">
              <a:extLst>
                <a:ext uri="{FF2B5EF4-FFF2-40B4-BE49-F238E27FC236}">
                  <a16:creationId xmlns:a16="http://schemas.microsoft.com/office/drawing/2014/main" id="{7B34E7BE-75C1-66CA-B715-F0F8FAAAA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71" y="2077281"/>
              <a:ext cx="389173" cy="387444"/>
            </a:xfrm>
            <a:prstGeom prst="rect">
              <a:avLst/>
            </a:prstGeom>
          </p:spPr>
        </p:pic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A26480F5-5B3D-F232-8D6A-272C66677759}"/>
                </a:ext>
              </a:extLst>
            </p:cNvPr>
            <p:cNvSpPr txBox="1"/>
            <p:nvPr/>
          </p:nvSpPr>
          <p:spPr>
            <a:xfrm>
              <a:off x="1971951" y="2117115"/>
              <a:ext cx="1594750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No Breaks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D9EE0AC-DC31-574E-FFD8-34EE2A6B4727}"/>
              </a:ext>
            </a:extLst>
          </p:cNvPr>
          <p:cNvGrpSpPr/>
          <p:nvPr/>
        </p:nvGrpSpPr>
        <p:grpSpPr>
          <a:xfrm>
            <a:off x="4285122" y="2129766"/>
            <a:ext cx="2745464" cy="532894"/>
            <a:chOff x="966771" y="2004556"/>
            <a:chExt cx="2745464" cy="532894"/>
          </a:xfrm>
        </p:grpSpPr>
        <p:sp>
          <p:nvSpPr>
            <p:cNvPr id="44" name="Subtítulo 2">
              <a:extLst>
                <a:ext uri="{FF2B5EF4-FFF2-40B4-BE49-F238E27FC236}">
                  <a16:creationId xmlns:a16="http://schemas.microsoft.com/office/drawing/2014/main" id="{A83DE61F-E2A7-8DE2-CFF7-85E4A9CD6142}"/>
                </a:ext>
              </a:extLst>
            </p:cNvPr>
            <p:cNvSpPr txBox="1">
              <a:spLocks/>
            </p:cNvSpPr>
            <p:nvPr/>
          </p:nvSpPr>
          <p:spPr>
            <a:xfrm>
              <a:off x="1502756" y="2004556"/>
              <a:ext cx="469195" cy="5328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pt-BR" sz="28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pic>
          <p:nvPicPr>
            <p:cNvPr id="45" name="Imagem 44" descr="Ícone&#10;&#10;Descrição gerada automaticamente">
              <a:extLst>
                <a:ext uri="{FF2B5EF4-FFF2-40B4-BE49-F238E27FC236}">
                  <a16:creationId xmlns:a16="http://schemas.microsoft.com/office/drawing/2014/main" id="{F981AC55-E9D4-BC6A-5F75-553AF9F0D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71" y="2077281"/>
              <a:ext cx="389173" cy="387444"/>
            </a:xfrm>
            <a:prstGeom prst="rect">
              <a:avLst/>
            </a:prstGeom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42367D4A-29DC-FB37-953A-5D81DD572F5B}"/>
                </a:ext>
              </a:extLst>
            </p:cNvPr>
            <p:cNvSpPr txBox="1"/>
            <p:nvPr/>
          </p:nvSpPr>
          <p:spPr>
            <a:xfrm>
              <a:off x="1971951" y="2117115"/>
              <a:ext cx="1740284" cy="30777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140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Calibri" panose="020F0502020204030204" pitchFamily="34" charset="0"/>
                </a:rPr>
                <a:t>Geradores de Energia</a:t>
              </a:r>
            </a:p>
          </p:txBody>
        </p:sp>
      </p:grpSp>
      <p:sp>
        <p:nvSpPr>
          <p:cNvPr id="48" name="Subtítulo 2">
            <a:extLst>
              <a:ext uri="{FF2B5EF4-FFF2-40B4-BE49-F238E27FC236}">
                <a16:creationId xmlns:a16="http://schemas.microsoft.com/office/drawing/2014/main" id="{DE4CE1EE-2D7D-F3E0-71F0-7034B296097C}"/>
              </a:ext>
            </a:extLst>
          </p:cNvPr>
          <p:cNvSpPr txBox="1">
            <a:spLocks/>
          </p:cNvSpPr>
          <p:nvPr/>
        </p:nvSpPr>
        <p:spPr>
          <a:xfrm>
            <a:off x="8654646" y="2129766"/>
            <a:ext cx="469195" cy="53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78B49FB9-F635-60AB-1A0C-A9B0E654AC96}"/>
              </a:ext>
            </a:extLst>
          </p:cNvPr>
          <p:cNvSpPr txBox="1"/>
          <p:nvPr/>
        </p:nvSpPr>
        <p:spPr>
          <a:xfrm>
            <a:off x="9123841" y="2242325"/>
            <a:ext cx="1740284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Compressores de Ar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27BE6C3C-92D5-24AE-1215-5FF912090793}"/>
              </a:ext>
            </a:extLst>
          </p:cNvPr>
          <p:cNvSpPr txBox="1">
            <a:spLocks/>
          </p:cNvSpPr>
          <p:nvPr/>
        </p:nvSpPr>
        <p:spPr>
          <a:xfrm>
            <a:off x="1502756" y="3622104"/>
            <a:ext cx="469195" cy="53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A3528B4-AD1E-7535-D774-B8C9BD52827B}"/>
              </a:ext>
            </a:extLst>
          </p:cNvPr>
          <p:cNvSpPr txBox="1"/>
          <p:nvPr/>
        </p:nvSpPr>
        <p:spPr>
          <a:xfrm>
            <a:off x="1971951" y="3734663"/>
            <a:ext cx="1594750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Empilhadeiras</a:t>
            </a:r>
          </a:p>
        </p:txBody>
      </p:sp>
      <p:sp>
        <p:nvSpPr>
          <p:cNvPr id="56" name="Subtítulo 2">
            <a:extLst>
              <a:ext uri="{FF2B5EF4-FFF2-40B4-BE49-F238E27FC236}">
                <a16:creationId xmlns:a16="http://schemas.microsoft.com/office/drawing/2014/main" id="{1563E6F3-1594-E744-B2B2-4833E59961C0}"/>
              </a:ext>
            </a:extLst>
          </p:cNvPr>
          <p:cNvSpPr txBox="1">
            <a:spLocks/>
          </p:cNvSpPr>
          <p:nvPr/>
        </p:nvSpPr>
        <p:spPr>
          <a:xfrm>
            <a:off x="4821107" y="3622104"/>
            <a:ext cx="777494" cy="53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24x7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3DE518FD-8B3A-D8F7-0B5C-F9A75F94B3B1}"/>
              </a:ext>
            </a:extLst>
          </p:cNvPr>
          <p:cNvSpPr txBox="1"/>
          <p:nvPr/>
        </p:nvSpPr>
        <p:spPr>
          <a:xfrm>
            <a:off x="5598600" y="3734663"/>
            <a:ext cx="1431985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Segurança Física</a:t>
            </a:r>
          </a:p>
        </p:txBody>
      </p:sp>
      <p:sp>
        <p:nvSpPr>
          <p:cNvPr id="60" name="Subtítulo 2">
            <a:extLst>
              <a:ext uri="{FF2B5EF4-FFF2-40B4-BE49-F238E27FC236}">
                <a16:creationId xmlns:a16="http://schemas.microsoft.com/office/drawing/2014/main" id="{3E89A0BB-F523-F1C5-FD32-B5FFD5061C95}"/>
              </a:ext>
            </a:extLst>
          </p:cNvPr>
          <p:cNvSpPr txBox="1">
            <a:spLocks/>
          </p:cNvSpPr>
          <p:nvPr/>
        </p:nvSpPr>
        <p:spPr>
          <a:xfrm>
            <a:off x="8654646" y="3622104"/>
            <a:ext cx="1740285" cy="53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Segurança por Vídeo</a:t>
            </a:r>
          </a:p>
        </p:txBody>
      </p:sp>
      <p:sp>
        <p:nvSpPr>
          <p:cNvPr id="64" name="Subtítulo 2">
            <a:extLst>
              <a:ext uri="{FF2B5EF4-FFF2-40B4-BE49-F238E27FC236}">
                <a16:creationId xmlns:a16="http://schemas.microsoft.com/office/drawing/2014/main" id="{3DA1FBC4-8A37-4C2A-96C2-4D1A4008F16B}"/>
              </a:ext>
            </a:extLst>
          </p:cNvPr>
          <p:cNvSpPr txBox="1">
            <a:spLocks/>
          </p:cNvSpPr>
          <p:nvPr/>
        </p:nvSpPr>
        <p:spPr>
          <a:xfrm>
            <a:off x="1502756" y="5272544"/>
            <a:ext cx="3517818" cy="53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Sistema de Prevenção e Combate a Incêndio</a:t>
            </a:r>
          </a:p>
        </p:txBody>
      </p:sp>
      <p:sp>
        <p:nvSpPr>
          <p:cNvPr id="69" name="Subtítulo 2">
            <a:extLst>
              <a:ext uri="{FF2B5EF4-FFF2-40B4-BE49-F238E27FC236}">
                <a16:creationId xmlns:a16="http://schemas.microsoft.com/office/drawing/2014/main" id="{5140376B-9051-3C1B-239D-4A0B1B666F04}"/>
              </a:ext>
            </a:extLst>
          </p:cNvPr>
          <p:cNvSpPr txBox="1">
            <a:spLocks/>
          </p:cNvSpPr>
          <p:nvPr/>
        </p:nvSpPr>
        <p:spPr>
          <a:xfrm>
            <a:off x="6423343" y="5272544"/>
            <a:ext cx="3129629" cy="532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Brigada de Emergência: Treinada e Ativa</a:t>
            </a:r>
          </a:p>
        </p:txBody>
      </p:sp>
      <p:pic>
        <p:nvPicPr>
          <p:cNvPr id="74" name="Imagem 73" descr="Ícone&#10;&#10;Descrição gerada automaticamente">
            <a:extLst>
              <a:ext uri="{FF2B5EF4-FFF2-40B4-BE49-F238E27FC236}">
                <a16:creationId xmlns:a16="http://schemas.microsoft.com/office/drawing/2014/main" id="{AE168A6D-EE7D-02A4-67D9-218195C62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3" y="3712292"/>
            <a:ext cx="412431" cy="352517"/>
          </a:xfrm>
          <a:prstGeom prst="rect">
            <a:avLst/>
          </a:prstGeom>
        </p:spPr>
      </p:pic>
      <p:pic>
        <p:nvPicPr>
          <p:cNvPr id="79" name="Imagem 78" descr="Ícone&#10;&#10;Descrição gerada automaticamente">
            <a:extLst>
              <a:ext uri="{FF2B5EF4-FFF2-40B4-BE49-F238E27FC236}">
                <a16:creationId xmlns:a16="http://schemas.microsoft.com/office/drawing/2014/main" id="{D05265E1-38C3-CF74-21C5-81A23A44B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47" y="2242325"/>
            <a:ext cx="416787" cy="307777"/>
          </a:xfrm>
          <a:prstGeom prst="rect">
            <a:avLst/>
          </a:prstGeom>
        </p:spPr>
      </p:pic>
      <p:pic>
        <p:nvPicPr>
          <p:cNvPr id="82" name="Imagem 81" descr="Ícone&#10;&#10;Descrição gerada automaticamente">
            <a:extLst>
              <a:ext uri="{FF2B5EF4-FFF2-40B4-BE49-F238E27FC236}">
                <a16:creationId xmlns:a16="http://schemas.microsoft.com/office/drawing/2014/main" id="{16B249AD-3310-58E4-D605-E43517485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9" y="3659250"/>
            <a:ext cx="305690" cy="387445"/>
          </a:xfrm>
          <a:prstGeom prst="rect">
            <a:avLst/>
          </a:prstGeom>
        </p:spPr>
      </p:pic>
      <p:pic>
        <p:nvPicPr>
          <p:cNvPr id="85" name="Imagem 84" descr="Ícone&#10;&#10;Descrição gerada automaticamente">
            <a:extLst>
              <a:ext uri="{FF2B5EF4-FFF2-40B4-BE49-F238E27FC236}">
                <a16:creationId xmlns:a16="http://schemas.microsoft.com/office/drawing/2014/main" id="{71829034-82AD-15C2-ECBC-F27044A4DF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61" y="3659250"/>
            <a:ext cx="395618" cy="387444"/>
          </a:xfrm>
          <a:prstGeom prst="rect">
            <a:avLst/>
          </a:prstGeom>
        </p:spPr>
      </p:pic>
      <p:pic>
        <p:nvPicPr>
          <p:cNvPr id="88" name="Imagem 87" descr="Ícone&#10;&#10;Descrição gerada automaticamente">
            <a:extLst>
              <a:ext uri="{FF2B5EF4-FFF2-40B4-BE49-F238E27FC236}">
                <a16:creationId xmlns:a16="http://schemas.microsoft.com/office/drawing/2014/main" id="{64DD496E-FA52-AF3D-F25C-1088C7ED63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3" y="5322617"/>
            <a:ext cx="311850" cy="409094"/>
          </a:xfrm>
          <a:prstGeom prst="rect">
            <a:avLst/>
          </a:prstGeom>
        </p:spPr>
      </p:pic>
      <p:pic>
        <p:nvPicPr>
          <p:cNvPr id="91" name="Imagem 90" descr="Ícone&#10;&#10;Descrição gerada automaticamente">
            <a:extLst>
              <a:ext uri="{FF2B5EF4-FFF2-40B4-BE49-F238E27FC236}">
                <a16:creationId xmlns:a16="http://schemas.microsoft.com/office/drawing/2014/main" id="{0C973B1A-F0CD-3488-5FD1-A1FAC2A679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4" y="5302268"/>
            <a:ext cx="366497" cy="449792"/>
          </a:xfrm>
          <a:prstGeom prst="rect">
            <a:avLst/>
          </a:prstGeom>
        </p:spPr>
      </p:pic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BBC753A0-1975-A983-0123-8929C03FEFB7}"/>
              </a:ext>
            </a:extLst>
          </p:cNvPr>
          <p:cNvCxnSpPr>
            <a:cxnSpLocks/>
          </p:cNvCxnSpPr>
          <p:nvPr/>
        </p:nvCxnSpPr>
        <p:spPr>
          <a:xfrm>
            <a:off x="3819532" y="1718806"/>
            <a:ext cx="0" cy="2909735"/>
          </a:xfrm>
          <a:prstGeom prst="line">
            <a:avLst/>
          </a:prstGeom>
          <a:ln w="3175">
            <a:solidFill>
              <a:srgbClr val="5070E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Conector reto 95">
            <a:extLst>
              <a:ext uri="{FF2B5EF4-FFF2-40B4-BE49-F238E27FC236}">
                <a16:creationId xmlns:a16="http://schemas.microsoft.com/office/drawing/2014/main" id="{0092BDC0-2FFE-E187-F924-076069BAB45A}"/>
              </a:ext>
            </a:extLst>
          </p:cNvPr>
          <p:cNvCxnSpPr>
            <a:cxnSpLocks/>
          </p:cNvCxnSpPr>
          <p:nvPr/>
        </p:nvCxnSpPr>
        <p:spPr>
          <a:xfrm>
            <a:off x="7691857" y="1718806"/>
            <a:ext cx="0" cy="2909735"/>
          </a:xfrm>
          <a:prstGeom prst="line">
            <a:avLst/>
          </a:prstGeom>
          <a:ln w="3175">
            <a:solidFill>
              <a:srgbClr val="5070E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Conector reto 96">
            <a:extLst>
              <a:ext uri="{FF2B5EF4-FFF2-40B4-BE49-F238E27FC236}">
                <a16:creationId xmlns:a16="http://schemas.microsoft.com/office/drawing/2014/main" id="{E4D2EAD5-1154-3026-E131-5ED90E043CA3}"/>
              </a:ext>
            </a:extLst>
          </p:cNvPr>
          <p:cNvCxnSpPr>
            <a:cxnSpLocks/>
          </p:cNvCxnSpPr>
          <p:nvPr/>
        </p:nvCxnSpPr>
        <p:spPr>
          <a:xfrm flipH="1">
            <a:off x="0" y="4628541"/>
            <a:ext cx="12192000" cy="0"/>
          </a:xfrm>
          <a:prstGeom prst="line">
            <a:avLst/>
          </a:prstGeom>
          <a:ln w="3175">
            <a:solidFill>
              <a:srgbClr val="5070E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Conector reto 99">
            <a:extLst>
              <a:ext uri="{FF2B5EF4-FFF2-40B4-BE49-F238E27FC236}">
                <a16:creationId xmlns:a16="http://schemas.microsoft.com/office/drawing/2014/main" id="{F14F1740-B5CF-9669-6F9E-9F1BBCD41129}"/>
              </a:ext>
            </a:extLst>
          </p:cNvPr>
          <p:cNvCxnSpPr>
            <a:cxnSpLocks/>
          </p:cNvCxnSpPr>
          <p:nvPr/>
        </p:nvCxnSpPr>
        <p:spPr>
          <a:xfrm flipH="1">
            <a:off x="0" y="3047391"/>
            <a:ext cx="12192000" cy="0"/>
          </a:xfrm>
          <a:prstGeom prst="line">
            <a:avLst/>
          </a:prstGeom>
          <a:ln w="3175">
            <a:solidFill>
              <a:srgbClr val="5070E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12503DEE-5125-ACF3-DC5C-61BD7AAC6496}"/>
              </a:ext>
            </a:extLst>
          </p:cNvPr>
          <p:cNvCxnSpPr>
            <a:cxnSpLocks/>
          </p:cNvCxnSpPr>
          <p:nvPr/>
        </p:nvCxnSpPr>
        <p:spPr>
          <a:xfrm>
            <a:off x="5400682" y="4628541"/>
            <a:ext cx="0" cy="1657350"/>
          </a:xfrm>
          <a:prstGeom prst="line">
            <a:avLst/>
          </a:prstGeom>
          <a:ln w="3175">
            <a:solidFill>
              <a:srgbClr val="5070E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5" name="Imagem 124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3781D862-AB78-A68E-927A-465EC2D648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36" y="6199388"/>
            <a:ext cx="1257365" cy="36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 descr="Uma imagem contendo no interior, mesa, computador, janela&#10;&#10;Descrição gerada automaticamente">
            <a:extLst>
              <a:ext uri="{FF2B5EF4-FFF2-40B4-BE49-F238E27FC236}">
                <a16:creationId xmlns:a16="http://schemas.microsoft.com/office/drawing/2014/main" id="{2E8BDC86-9A0E-E805-E9E9-8623F49A6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C73B50D-4FF6-9543-5CC7-45E301DD5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9811" y="1480430"/>
            <a:ext cx="7130262" cy="1384995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  <a:latin typeface="+mj-lt"/>
              </a:rPr>
              <a:t>Transforme seu </a:t>
            </a:r>
            <a:br>
              <a:rPr lang="pt-BR" sz="3200" b="1" dirty="0">
                <a:solidFill>
                  <a:schemeClr val="bg1"/>
                </a:solidFill>
                <a:latin typeface="+mj-lt"/>
              </a:rPr>
            </a:br>
            <a:r>
              <a:rPr lang="pt-BR" sz="3200" b="1" dirty="0">
                <a:solidFill>
                  <a:schemeClr val="bg1"/>
                </a:solidFill>
                <a:latin typeface="+mj-lt"/>
              </a:rPr>
              <a:t>custo fixo em variável!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FD1DFE5-CEB5-0F0A-77E2-DB4AE0996850}"/>
              </a:ext>
            </a:extLst>
          </p:cNvPr>
          <p:cNvSpPr txBox="1"/>
          <p:nvPr/>
        </p:nvSpPr>
        <p:spPr>
          <a:xfrm>
            <a:off x="1347241" y="4950323"/>
            <a:ext cx="2952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</a:rPr>
              <a:t>marcelo.olinger@posthaus.com.br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D69CE912-AC86-5C8F-F97F-EC33CDE49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3" y="4825120"/>
            <a:ext cx="552450" cy="5524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559A9F-6FDC-1B70-3781-853A20F81BE4}"/>
              </a:ext>
            </a:extLst>
          </p:cNvPr>
          <p:cNvSpPr txBox="1"/>
          <p:nvPr/>
        </p:nvSpPr>
        <p:spPr>
          <a:xfrm>
            <a:off x="1347241" y="5848731"/>
            <a:ext cx="2952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</a:rPr>
              <a:t>WhatsApp: (47) 99196-5615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id="{CD5AC1DA-9F99-ACB4-44C5-5D3DCC58D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3" y="5726395"/>
            <a:ext cx="552450" cy="552450"/>
          </a:xfrm>
          <a:prstGeom prst="rect">
            <a:avLst/>
          </a:prstGeom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EB6098A4-4AE6-B8AE-8741-4834D8B37E42}"/>
              </a:ext>
            </a:extLst>
          </p:cNvPr>
          <p:cNvSpPr txBox="1">
            <a:spLocks/>
          </p:cNvSpPr>
          <p:nvPr/>
        </p:nvSpPr>
        <p:spPr>
          <a:xfrm>
            <a:off x="6431619" y="2526191"/>
            <a:ext cx="4998454" cy="64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pt-BR" sz="1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entre em contato conosco para orçamento!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25FDA77-2594-0C30-534A-BF16001FC858}"/>
              </a:ext>
            </a:extLst>
          </p:cNvPr>
          <p:cNvSpPr txBox="1"/>
          <p:nvPr/>
        </p:nvSpPr>
        <p:spPr>
          <a:xfrm>
            <a:off x="5509938" y="4950323"/>
            <a:ext cx="2952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</a:rPr>
              <a:t>Fone: (47) 3334-8478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5864A05-26DB-97CB-6680-01E705EA474E}"/>
              </a:ext>
            </a:extLst>
          </p:cNvPr>
          <p:cNvSpPr txBox="1"/>
          <p:nvPr/>
        </p:nvSpPr>
        <p:spPr>
          <a:xfrm>
            <a:off x="5509937" y="5741009"/>
            <a:ext cx="2495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</a:rPr>
              <a:t>Rua Werner </a:t>
            </a:r>
            <a:r>
              <a:rPr lang="pt-BR" sz="1400" dirty="0" err="1">
                <a:solidFill>
                  <a:schemeClr val="bg1"/>
                </a:solidFill>
              </a:rPr>
              <a:t>Duwe</a:t>
            </a:r>
            <a:r>
              <a:rPr lang="pt-BR" sz="1400" dirty="0">
                <a:solidFill>
                  <a:schemeClr val="bg1"/>
                </a:solidFill>
              </a:rPr>
              <a:t>, 202, CEP 89070-700 – Blumenau/SC</a:t>
            </a:r>
            <a:endParaRPr lang="pt-BR" sz="1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5F6BCC30-B0F3-4B94-2EFD-125488DE18CF}"/>
              </a:ext>
            </a:extLst>
          </p:cNvPr>
          <p:cNvCxnSpPr>
            <a:cxnSpLocks/>
          </p:cNvCxnSpPr>
          <p:nvPr/>
        </p:nvCxnSpPr>
        <p:spPr>
          <a:xfrm flipH="1">
            <a:off x="0" y="4114191"/>
            <a:ext cx="12192000" cy="0"/>
          </a:xfrm>
          <a:prstGeom prst="line">
            <a:avLst/>
          </a:prstGeom>
          <a:ln w="3175">
            <a:solidFill>
              <a:srgbClr val="5070E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99FDC2DB-A064-F8EF-82B6-91257A539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70" y="5741009"/>
            <a:ext cx="552450" cy="552135"/>
          </a:xfrm>
          <a:prstGeom prst="rect">
            <a:avLst/>
          </a:prstGeom>
        </p:spPr>
      </p:pic>
      <p:pic>
        <p:nvPicPr>
          <p:cNvPr id="30" name="Imagem 29" descr="Ícone&#10;&#10;Descrição gerada automaticamente">
            <a:extLst>
              <a:ext uri="{FF2B5EF4-FFF2-40B4-BE49-F238E27FC236}">
                <a16:creationId xmlns:a16="http://schemas.microsoft.com/office/drawing/2014/main" id="{0B7DD84B-DD3D-A697-6990-FF75DC971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70" y="4825120"/>
            <a:ext cx="552450" cy="552135"/>
          </a:xfrm>
          <a:prstGeom prst="rect">
            <a:avLst/>
          </a:prstGeom>
        </p:spPr>
      </p:pic>
      <p:pic>
        <p:nvPicPr>
          <p:cNvPr id="36" name="Imagem 35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407566C8-64A8-DE9E-AC9E-8E4DECB9E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3" y="1774036"/>
            <a:ext cx="3328836" cy="9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08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576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Ferreira de Lima</dc:creator>
  <cp:lastModifiedBy>Marcelo A. Olinger</cp:lastModifiedBy>
  <cp:revision>7</cp:revision>
  <dcterms:created xsi:type="dcterms:W3CDTF">2024-06-10T11:38:02Z</dcterms:created>
  <dcterms:modified xsi:type="dcterms:W3CDTF">2025-07-15T13:05:44Z</dcterms:modified>
</cp:coreProperties>
</file>